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72"/>
  </p:notesMasterIdLst>
  <p:sldIdLst>
    <p:sldId id="376" r:id="rId7"/>
    <p:sldId id="258" r:id="rId8"/>
    <p:sldId id="257" r:id="rId9"/>
    <p:sldId id="362" r:id="rId10"/>
    <p:sldId id="367" r:id="rId11"/>
    <p:sldId id="368" r:id="rId12"/>
    <p:sldId id="359" r:id="rId13"/>
    <p:sldId id="380" r:id="rId14"/>
    <p:sldId id="349" r:id="rId15"/>
    <p:sldId id="360" r:id="rId16"/>
    <p:sldId id="370" r:id="rId17"/>
    <p:sldId id="350" r:id="rId18"/>
    <p:sldId id="369" r:id="rId19"/>
    <p:sldId id="382" r:id="rId20"/>
    <p:sldId id="348" r:id="rId21"/>
    <p:sldId id="354" r:id="rId22"/>
    <p:sldId id="363" r:id="rId23"/>
    <p:sldId id="355" r:id="rId24"/>
    <p:sldId id="381" r:id="rId25"/>
    <p:sldId id="357" r:id="rId26"/>
    <p:sldId id="377" r:id="rId27"/>
    <p:sldId id="383" r:id="rId28"/>
    <p:sldId id="385" r:id="rId29"/>
    <p:sldId id="387" r:id="rId30"/>
    <p:sldId id="390" r:id="rId31"/>
    <p:sldId id="391" r:id="rId32"/>
    <p:sldId id="392" r:id="rId33"/>
    <p:sldId id="393" r:id="rId34"/>
    <p:sldId id="395" r:id="rId35"/>
    <p:sldId id="397" r:id="rId36"/>
    <p:sldId id="399" r:id="rId37"/>
    <p:sldId id="400" r:id="rId38"/>
    <p:sldId id="401" r:id="rId39"/>
    <p:sldId id="402" r:id="rId40"/>
    <p:sldId id="414" r:id="rId41"/>
    <p:sldId id="403" r:id="rId42"/>
    <p:sldId id="404" r:id="rId43"/>
    <p:sldId id="405" r:id="rId44"/>
    <p:sldId id="406" r:id="rId45"/>
    <p:sldId id="408" r:id="rId46"/>
    <p:sldId id="409" r:id="rId47"/>
    <p:sldId id="410" r:id="rId48"/>
    <p:sldId id="411" r:id="rId49"/>
    <p:sldId id="412" r:id="rId50"/>
    <p:sldId id="386" r:id="rId51"/>
    <p:sldId id="427" r:id="rId52"/>
    <p:sldId id="428" r:id="rId53"/>
    <p:sldId id="436" r:id="rId54"/>
    <p:sldId id="420" r:id="rId55"/>
    <p:sldId id="421" r:id="rId56"/>
    <p:sldId id="422" r:id="rId57"/>
    <p:sldId id="389" r:id="rId58"/>
    <p:sldId id="388" r:id="rId59"/>
    <p:sldId id="435" r:id="rId60"/>
    <p:sldId id="423" r:id="rId61"/>
    <p:sldId id="424" r:id="rId62"/>
    <p:sldId id="425" r:id="rId63"/>
    <p:sldId id="418" r:id="rId64"/>
    <p:sldId id="419" r:id="rId65"/>
    <p:sldId id="415" r:id="rId66"/>
    <p:sldId id="416" r:id="rId67"/>
    <p:sldId id="417" r:id="rId68"/>
    <p:sldId id="438" r:id="rId69"/>
    <p:sldId id="437" r:id="rId70"/>
    <p:sldId id="39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A56"/>
    <a:srgbClr val="0099CC"/>
    <a:srgbClr val="94C9D0"/>
    <a:srgbClr val="DC4070"/>
    <a:srgbClr val="005197"/>
    <a:srgbClr val="F3F3F3"/>
    <a:srgbClr val="005AAB"/>
    <a:srgbClr val="9B5F4F"/>
    <a:srgbClr val="CB5560"/>
    <a:srgbClr val="71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E72AD-A627-4504-BF83-386B5830AADE}" v="3486" dt="2021-06-18T04:05:49.042"/>
    <p1510:client id="{EC5E83B7-7069-4E61-9F78-4A3080055A26}" v="149" dt="2021-06-18T03:29:11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-29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Sheet1!$C$82</c:f>
              <c:strCache>
                <c:ptCount val="1"/>
                <c:pt idx="0">
                  <c:v>lnk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Sheet1!$B$83:$B$85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Sheet1!$C$83:$C$85</c:f>
              <c:numCache>
                <c:formatCode>0.00</c:formatCode>
                <c:ptCount val="3"/>
                <c:pt idx="0">
                  <c:v>-7.3617961377411758</c:v>
                </c:pt>
                <c:pt idx="1">
                  <c:v>-8.2772047378203801</c:v>
                </c:pt>
                <c:pt idx="2">
                  <c:v>-9.0034003883445646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39-4DDA-B4BC-0986DDA3A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084895"/>
        <c:axId val="1727865759"/>
      </c:scatterChart>
      <c:valAx>
        <c:axId val="1774084895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000" b="0" i="0" u="none" strike="noStrike" baseline="0">
                    <a:effectLst/>
                  </a:rPr>
                  <a:t>1/T  (K^-1)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#,##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27865759"/>
        <c:crosses val="autoZero"/>
        <c:crossBetween val="midCat"/>
      </c:valAx>
      <c:valAx>
        <c:axId val="1727865759"/>
        <c:scaling>
          <c:orientation val="minMax"/>
          <c:max val="-6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ln 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740848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Sheet1!$B$63:$B$65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Sheet1!$C$63:$C$65</c:f>
              <c:numCache>
                <c:formatCode>0.00</c:formatCode>
                <c:ptCount val="3"/>
                <c:pt idx="0">
                  <c:v>-6.672373356272213</c:v>
                </c:pt>
                <c:pt idx="1">
                  <c:v>-7.716368693479728</c:v>
                </c:pt>
                <c:pt idx="2">
                  <c:v>-8.7399325740133769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7A-4D13-8684-080968697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1360639"/>
        <c:axId val="1801356479"/>
      </c:scatterChart>
      <c:valAx>
        <c:axId val="1801360639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1/T  (K^-1)</a:t>
                </a:r>
                <a:endParaRPr lang="en-ID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56479"/>
        <c:crosses val="autoZero"/>
        <c:crossBetween val="midCat"/>
      </c:valAx>
      <c:valAx>
        <c:axId val="1801356479"/>
        <c:scaling>
          <c:orientation val="minMax"/>
          <c:max val="-6.2"/>
          <c:min val="-8.8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ln K</a:t>
                </a:r>
                <a:endParaRPr lang="en-ID" sz="1100">
                  <a:effectLst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45521981627296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60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3154-F9AD-467E-9F9A-7B4CEF834A9B}" type="datetimeFigureOut">
              <a:rPr lang="id-ID" smtClean="0"/>
              <a:t>07/06/2022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76EE9-990A-43B3-B9DA-0D15E08AC4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1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12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400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50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16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05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86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i.org/10.1007/s13399-020-01046-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catb.2015.03.011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4243526"/>
            <a:ext cx="12192000" cy="1429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1290934" y="4387690"/>
            <a:ext cx="51009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Times New Roman" panose="02020603050405020304" pitchFamily="18" charset="0"/>
              </a:rPr>
              <a:t>C2.2021.K.11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Hanif Muhammad Dhiya Ulhaq	(13018019)</a:t>
            </a:r>
          </a:p>
          <a:p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Prama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Pradipta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Andrisi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		(13018032)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1306853" y="2567484"/>
            <a:ext cx="95782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1"/>
                </a:solidFill>
                <a:cs typeface="Arial" pitchFamily="34" charset="0"/>
              </a:rPr>
              <a:t>STUDI KINETIK DAN SIMULASI KONSEPTUAL REAKTOR PRODUKSI BIOAVTUR</a:t>
            </a:r>
            <a:endParaRPr lang="ko-KR" altLang="en-US" sz="4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CB44-6F3B-4340-80D1-E0B3743F75B2}"/>
              </a:ext>
            </a:extLst>
          </p:cNvPr>
          <p:cNvSpPr txBox="1"/>
          <p:nvPr/>
        </p:nvSpPr>
        <p:spPr>
          <a:xfrm>
            <a:off x="7386221" y="4387691"/>
            <a:ext cx="35148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err="1">
                <a:solidFill>
                  <a:schemeClr val="bg1"/>
                </a:solidFill>
                <a:cs typeface="Times New Roman" panose="02020603050405020304" pitchFamily="18" charset="0"/>
              </a:rPr>
              <a:t>Pembimbing</a:t>
            </a:r>
            <a:endParaRPr lang="en-US" altLang="ko-KR" sz="2000" b="1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Ir. IGBN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Makertiharta</a:t>
            </a:r>
            <a:endParaRPr lang="en-US" altLang="ko-KR" sz="20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Haryo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Pandu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Winoto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AED64-A6FC-4A5D-9354-BFA3E6E1631E}"/>
              </a:ext>
            </a:extLst>
          </p:cNvPr>
          <p:cNvSpPr/>
          <p:nvPr/>
        </p:nvSpPr>
        <p:spPr>
          <a:xfrm>
            <a:off x="-1" y="0"/>
            <a:ext cx="1124203" cy="118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2" descr="Download Logo ITB - DitSTI">
            <a:extLst>
              <a:ext uri="{FF2B5EF4-FFF2-40B4-BE49-F238E27FC236}">
                <a16:creationId xmlns:a16="http://schemas.microsoft.com/office/drawing/2014/main" id="{D6F9EB0A-5C7E-4825-9187-94D65FF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9" y="-8705"/>
            <a:ext cx="116955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A0227-36C0-4A49-8CFE-C5132584F8EA}"/>
              </a:ext>
            </a:extLst>
          </p:cNvPr>
          <p:cNvSpPr/>
          <p:nvPr/>
        </p:nvSpPr>
        <p:spPr>
          <a:xfrm>
            <a:off x="1124202" y="328409"/>
            <a:ext cx="11067798" cy="528351"/>
          </a:xfrm>
          <a:prstGeom prst="rect">
            <a:avLst/>
          </a:pr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 TK4092 </a:t>
            </a:r>
            <a:r>
              <a:rPr lang="en-US" sz="2500" err="1">
                <a:solidFill>
                  <a:schemeClr val="bg1"/>
                </a:solidFill>
                <a:cs typeface="Times New Roman" panose="02020603050405020304" pitchFamily="18" charset="0"/>
              </a:rPr>
              <a:t>Penelitian</a:t>
            </a:r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Teknik Kimia I</a:t>
            </a:r>
            <a:endParaRPr lang="en-ID" sz="25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DCD8D-2658-4922-B4A1-398A0D5DC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01701"/>
              </p:ext>
            </p:extLst>
          </p:nvPr>
        </p:nvGraphicFramePr>
        <p:xfrm>
          <a:off x="378062" y="1524624"/>
          <a:ext cx="11128138" cy="3934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127">
                  <a:extLst>
                    <a:ext uri="{9D8B030D-6E8A-4147-A177-3AD203B41FA5}">
                      <a16:colId xmlns:a16="http://schemas.microsoft.com/office/drawing/2014/main" val="3525235825"/>
                    </a:ext>
                  </a:extLst>
                </a:gridCol>
                <a:gridCol w="1476091">
                  <a:extLst>
                    <a:ext uri="{9D8B030D-6E8A-4147-A177-3AD203B41FA5}">
                      <a16:colId xmlns:a16="http://schemas.microsoft.com/office/drawing/2014/main" val="1058942111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384992795"/>
                    </a:ext>
                  </a:extLst>
                </a:gridCol>
                <a:gridCol w="1448478">
                  <a:extLst>
                    <a:ext uri="{9D8B030D-6E8A-4147-A177-3AD203B41FA5}">
                      <a16:colId xmlns:a16="http://schemas.microsoft.com/office/drawing/2014/main" val="3099054333"/>
                    </a:ext>
                  </a:extLst>
                </a:gridCol>
                <a:gridCol w="969165">
                  <a:extLst>
                    <a:ext uri="{9D8B030D-6E8A-4147-A177-3AD203B41FA5}">
                      <a16:colId xmlns:a16="http://schemas.microsoft.com/office/drawing/2014/main" val="2517772253"/>
                    </a:ext>
                  </a:extLst>
                </a:gridCol>
                <a:gridCol w="1541131">
                  <a:extLst>
                    <a:ext uri="{9D8B030D-6E8A-4147-A177-3AD203B41FA5}">
                      <a16:colId xmlns:a16="http://schemas.microsoft.com/office/drawing/2014/main" val="3988816239"/>
                    </a:ext>
                  </a:extLst>
                </a:gridCol>
                <a:gridCol w="1080381">
                  <a:extLst>
                    <a:ext uri="{9D8B030D-6E8A-4147-A177-3AD203B41FA5}">
                      <a16:colId xmlns:a16="http://schemas.microsoft.com/office/drawing/2014/main" val="3000525252"/>
                    </a:ext>
                  </a:extLst>
                </a:gridCol>
                <a:gridCol w="1302811">
                  <a:extLst>
                    <a:ext uri="{9D8B030D-6E8A-4147-A177-3AD203B41FA5}">
                      <a16:colId xmlns:a16="http://schemas.microsoft.com/office/drawing/2014/main" val="3686307804"/>
                    </a:ext>
                  </a:extLst>
                </a:gridCol>
              </a:tblGrid>
              <a:tr h="22633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err="1">
                          <a:effectLst/>
                        </a:rPr>
                        <a:t>Asam</a:t>
                      </a:r>
                      <a:r>
                        <a:rPr lang="en-ID" sz="1400">
                          <a:effectLst/>
                        </a:rPr>
                        <a:t> Lemak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Struktur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effectLst/>
                        </a:rPr>
                        <a:t>% massa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7992"/>
                  </a:ext>
                </a:extLst>
              </a:tr>
              <a:tr h="26064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Rapeseed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PKO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Kelapa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662708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Kaprilat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­7,6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906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Kuprat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5,5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46032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Laurat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C12:0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47,7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669209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Miristat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C14:0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16,3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2949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Palmitat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36,7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1801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Palmitoleat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039017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Stearat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1,89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503203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Oleat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46,1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61,9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41,1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4665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Linoleat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34,7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63,1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0870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Linolenat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9,21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358371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Arakidat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0414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Asam Gadroleat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97038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EC2C4F0-D249-409D-9B62-4A089C473973}"/>
              </a:ext>
            </a:extLst>
          </p:cNvPr>
          <p:cNvSpPr/>
          <p:nvPr/>
        </p:nvSpPr>
        <p:spPr>
          <a:xfrm>
            <a:off x="378061" y="5554888"/>
            <a:ext cx="11128138" cy="593092"/>
          </a:xfrm>
          <a:prstGeom prst="rect">
            <a:avLst/>
          </a:prstGeom>
          <a:solidFill>
            <a:srgbClr val="CB5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Kandungan</a:t>
            </a:r>
            <a:r>
              <a:rPr lang="en-US"/>
              <a:t> </a:t>
            </a:r>
            <a:r>
              <a:rPr lang="en-US" err="1"/>
              <a:t>utama</a:t>
            </a:r>
            <a:r>
              <a:rPr lang="en-US"/>
              <a:t> PKO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en-US" b="1" err="1"/>
              <a:t>asam</a:t>
            </a:r>
            <a:r>
              <a:rPr lang="en-US" b="1"/>
              <a:t> </a:t>
            </a:r>
            <a:r>
              <a:rPr lang="en-US" b="1" err="1"/>
              <a:t>laurat</a:t>
            </a:r>
            <a:r>
              <a:rPr lang="en-US" b="1"/>
              <a:t> </a:t>
            </a:r>
            <a:r>
              <a:rPr lang="en-US"/>
              <a:t>dan </a:t>
            </a:r>
            <a:r>
              <a:rPr lang="en-US" b="1" err="1"/>
              <a:t>asam</a:t>
            </a:r>
            <a:r>
              <a:rPr lang="en-US" b="1"/>
              <a:t> </a:t>
            </a:r>
            <a:r>
              <a:rPr lang="en-US" b="1" err="1"/>
              <a:t>miristat</a:t>
            </a:r>
            <a:r>
              <a:rPr lang="en-US" b="1"/>
              <a:t> </a:t>
            </a:r>
            <a:r>
              <a:rPr lang="en-US"/>
              <a:t>yang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rentang</a:t>
            </a:r>
            <a:r>
              <a:rPr lang="en-US"/>
              <a:t> </a:t>
            </a:r>
            <a:r>
              <a:rPr lang="en-US" err="1"/>
              <a:t>panjang</a:t>
            </a:r>
            <a:r>
              <a:rPr lang="en-US"/>
              <a:t> </a:t>
            </a:r>
            <a:r>
              <a:rPr lang="en-US" err="1"/>
              <a:t>rantai</a:t>
            </a:r>
            <a:r>
              <a:rPr lang="en-US"/>
              <a:t> </a:t>
            </a:r>
            <a:r>
              <a:rPr lang="en-US" err="1"/>
              <a:t>hidrokarbon</a:t>
            </a:r>
            <a:r>
              <a:rPr lang="en-US"/>
              <a:t> </a:t>
            </a:r>
            <a:r>
              <a:rPr lang="en-US" err="1"/>
              <a:t>avtur</a:t>
            </a:r>
            <a:r>
              <a:rPr lang="en-US"/>
              <a:t>, </a:t>
            </a:r>
            <a:r>
              <a:rPr lang="en-US" err="1"/>
              <a:t>sehingga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diperlukan</a:t>
            </a:r>
            <a:r>
              <a:rPr lang="en-US"/>
              <a:t> </a:t>
            </a:r>
            <a:r>
              <a:rPr lang="en-US" i="1"/>
              <a:t>cracking</a:t>
            </a:r>
            <a:r>
              <a:rPr lang="en-US"/>
              <a:t>.</a:t>
            </a:r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EBB15-15E0-49BC-8A3B-D39B5168C232}"/>
              </a:ext>
            </a:extLst>
          </p:cNvPr>
          <p:cNvSpPr/>
          <p:nvPr/>
        </p:nvSpPr>
        <p:spPr>
          <a:xfrm>
            <a:off x="9236180" y="2614863"/>
            <a:ext cx="1902690" cy="566444"/>
          </a:xfrm>
          <a:prstGeom prst="rect">
            <a:avLst/>
          </a:prstGeom>
          <a:noFill/>
          <a:ln w="38100">
            <a:solidFill>
              <a:srgbClr val="CE6A56"/>
            </a:solidFill>
          </a:ln>
          <a:effectLst>
            <a:glow rad="76200">
              <a:srgbClr val="CB5560">
                <a:alpha val="6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128B0B-07DD-4106-AFF9-8BF9EA269E09}"/>
              </a:ext>
            </a:extLst>
          </p:cNvPr>
          <p:cNvSpPr/>
          <p:nvPr/>
        </p:nvSpPr>
        <p:spPr>
          <a:xfrm>
            <a:off x="378061" y="860573"/>
            <a:ext cx="11128137" cy="568590"/>
          </a:xfrm>
          <a:prstGeom prst="rect">
            <a:avLst/>
          </a:prstGeom>
          <a:solidFill>
            <a:srgbClr val="CB55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/>
              <a:t>Tabel</a:t>
            </a:r>
            <a:r>
              <a:rPr lang="en-US"/>
              <a:t> 3. </a:t>
            </a:r>
            <a:r>
              <a:rPr lang="en-ID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ID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lemak </a:t>
            </a:r>
            <a:r>
              <a:rPr lang="en-ID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nabati</a:t>
            </a:r>
            <a:r>
              <a:rPr lang="en-ID" baseline="30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[1],[2],[3], dan [4]</a:t>
            </a:r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0E5823-8992-456F-948F-B6CB7FEFA32F}"/>
              </a:ext>
            </a:extLst>
          </p:cNvPr>
          <p:cNvSpPr/>
          <p:nvPr/>
        </p:nvSpPr>
        <p:spPr>
          <a:xfrm>
            <a:off x="3175246" y="1450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cs typeface="Times New Roman" panose="02020603050405020304" pitchFamily="18" charset="0"/>
              </a:rPr>
              <a:t>MINYAK NABATI</a:t>
            </a:r>
            <a:endParaRPr lang="en-ID" sz="3000" b="1"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F4D80F-96B8-4023-BCD2-7EA33E990571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494F3-54C0-4A16-BEB3-36A185B9D6B0}"/>
              </a:ext>
            </a:extLst>
          </p:cNvPr>
          <p:cNvSpPr/>
          <p:nvPr/>
        </p:nvSpPr>
        <p:spPr>
          <a:xfrm>
            <a:off x="378061" y="6200499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Khan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a typeface="Calibri" panose="020F0502020204030204" pitchFamily="34" charset="0"/>
              </a:rPr>
              <a:t>.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(2019).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Journal of Analytical and Applied Pyrolysis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140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(January), 1–24.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Noriega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(2020).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Chinese Journal of Chemical Engineering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28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(6), 1670–1683.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[3]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Orsavova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 </a:t>
            </a:r>
            <a:r>
              <a:rPr lang="en-ID" sz="1000" i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Internatiomal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Journal of Molecular Sciences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(16), 12871–12890.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Mancini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(2015).,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Molecules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(9), 17339–17361.</a:t>
            </a:r>
            <a:endParaRPr lang="en-US" sz="1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vid M. Shribman: The Periodic Table: Roadmap to the universe | Pittsburgh  Post-Gazette">
            <a:extLst>
              <a:ext uri="{FF2B5EF4-FFF2-40B4-BE49-F238E27FC236}">
                <a16:creationId xmlns:a16="http://schemas.microsoft.com/office/drawing/2014/main" id="{9B240935-4FE4-4B0B-9DF6-C8895C5A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 b="28414"/>
          <a:stretch/>
        </p:blipFill>
        <p:spPr bwMode="auto">
          <a:xfrm>
            <a:off x="176279" y="752156"/>
            <a:ext cx="4603881" cy="3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96E5CF-AB53-438A-B3E1-654209D3489F}"/>
              </a:ext>
            </a:extLst>
          </p:cNvPr>
          <p:cNvSpPr/>
          <p:nvPr/>
        </p:nvSpPr>
        <p:spPr>
          <a:xfrm>
            <a:off x="3612940" y="2286863"/>
            <a:ext cx="399945" cy="127084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5DE03-DEAB-4D73-AFD8-CBC8A8574BAC}"/>
              </a:ext>
            </a:extLst>
          </p:cNvPr>
          <p:cNvSpPr/>
          <p:nvPr/>
        </p:nvSpPr>
        <p:spPr>
          <a:xfrm>
            <a:off x="4984878" y="853464"/>
            <a:ext cx="7197227" cy="47993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03214-3C18-4731-932A-F1E74258A6E6}"/>
              </a:ext>
            </a:extLst>
          </p:cNvPr>
          <p:cNvSpPr/>
          <p:nvPr/>
        </p:nvSpPr>
        <p:spPr>
          <a:xfrm>
            <a:off x="2078274" y="2684736"/>
            <a:ext cx="399945" cy="43268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CD883-50F5-4628-A554-4DCD1BF350C1}"/>
              </a:ext>
            </a:extLst>
          </p:cNvPr>
          <p:cNvSpPr/>
          <p:nvPr/>
        </p:nvSpPr>
        <p:spPr>
          <a:xfrm>
            <a:off x="228834" y="4058008"/>
            <a:ext cx="4498777" cy="503962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Ni&gt;Co </a:t>
            </a:r>
            <a:b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Pt&gt;Pd&gt;Ni</a:t>
            </a:r>
            <a:endParaRPr lang="en-ID" sz="1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BBDDB-7A9B-45C9-AB40-CACB20D167F9}"/>
              </a:ext>
            </a:extLst>
          </p:cNvPr>
          <p:cNvSpPr/>
          <p:nvPr/>
        </p:nvSpPr>
        <p:spPr>
          <a:xfrm>
            <a:off x="228830" y="5232184"/>
            <a:ext cx="4498777" cy="384209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Mo 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juga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terbukti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efektif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1400" i="1">
                <a:solidFill>
                  <a:schemeClr val="tx1"/>
                </a:solidFill>
                <a:cs typeface="Times New Roman" panose="02020603050405020304" pitchFamily="18" charset="0"/>
              </a:rPr>
              <a:t>hydrotreating</a:t>
            </a:r>
            <a:endParaRPr lang="en-ID" sz="1400" i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E77B-C839-46D9-897C-B0C86ECEBC10}"/>
              </a:ext>
            </a:extLst>
          </p:cNvPr>
          <p:cNvSpPr/>
          <p:nvPr/>
        </p:nvSpPr>
        <p:spPr>
          <a:xfrm>
            <a:off x="228830" y="4624183"/>
            <a:ext cx="4498777" cy="545788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Pd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jarang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mahal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sering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cs typeface="Times New Roman" panose="02020603050405020304" pitchFamily="18" charset="0"/>
              </a:rPr>
              <a:t>murah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melimpah</a:t>
            </a:r>
            <a:endParaRPr lang="en-ID" sz="14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14EB7C-E383-44FB-B01B-4AABB2D77213}"/>
              </a:ext>
            </a:extLst>
          </p:cNvPr>
          <p:cNvSpPr/>
          <p:nvPr/>
        </p:nvSpPr>
        <p:spPr>
          <a:xfrm>
            <a:off x="3175246" y="126886"/>
            <a:ext cx="5841507" cy="532711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cs typeface="Times New Roman" panose="02020603050405020304" pitchFamily="18" charset="0"/>
              </a:rPr>
              <a:t>KATALIS HDO</a:t>
            </a:r>
            <a:endParaRPr lang="en-ID" sz="3000" b="1"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D95DF6-C2E8-42E5-B6B9-7661130914AB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7B531-BA60-4544-9C43-CD1E65F67211}"/>
              </a:ext>
            </a:extLst>
          </p:cNvPr>
          <p:cNvSpPr/>
          <p:nvPr/>
        </p:nvSpPr>
        <p:spPr>
          <a:xfrm>
            <a:off x="5158578" y="951494"/>
            <a:ext cx="6849828" cy="586390"/>
          </a:xfrm>
          <a:prstGeom prst="rect">
            <a:avLst/>
          </a:prstGeom>
          <a:noFill/>
          <a:ln w="28575">
            <a:solidFill>
              <a:srgbClr val="005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dan </a:t>
            </a:r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NiMo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adalah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katalis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umum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digunakan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</a:t>
            </a:r>
            <a:r>
              <a:rPr lang="en-ID" sz="155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[1]</a:t>
            </a:r>
            <a:endParaRPr lang="en-ID" sz="15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6BA79-EE7A-4BB8-B211-4FEF75ED19A3}"/>
              </a:ext>
            </a:extLst>
          </p:cNvPr>
          <p:cNvSpPr/>
          <p:nvPr/>
        </p:nvSpPr>
        <p:spPr>
          <a:xfrm>
            <a:off x="5165887" y="1722802"/>
            <a:ext cx="6849828" cy="589482"/>
          </a:xfrm>
          <a:prstGeom prst="rect">
            <a:avLst/>
          </a:prstGeom>
          <a:noFill/>
          <a:ln w="28575">
            <a:solidFill>
              <a:srgbClr val="005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CoMo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menghasilkan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olefin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karena</a:t>
            </a:r>
            <a:r>
              <a:rPr lang="en-US" sz="1600">
                <a:solidFill>
                  <a:schemeClr val="tx1"/>
                </a:solidFill>
              </a:rPr>
              <a:t>  </a:t>
            </a:r>
            <a:r>
              <a:rPr lang="en-US" sz="1600" err="1">
                <a:solidFill>
                  <a:schemeClr val="tx1"/>
                </a:solidFill>
              </a:rPr>
              <a:t>aktivitas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hidrogenasi</a:t>
            </a:r>
            <a:r>
              <a:rPr lang="en-US" sz="1600">
                <a:solidFill>
                  <a:schemeClr val="tx1"/>
                </a:solidFill>
              </a:rPr>
              <a:t> yang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rendah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909DD-ECFC-4521-8898-21CD01B65864}"/>
              </a:ext>
            </a:extLst>
          </p:cNvPr>
          <p:cNvSpPr/>
          <p:nvPr/>
        </p:nvSpPr>
        <p:spPr>
          <a:xfrm>
            <a:off x="5165887" y="2684736"/>
            <a:ext cx="6849827" cy="447715"/>
          </a:xfrm>
          <a:prstGeom prst="rect">
            <a:avLst/>
          </a:prstGeom>
          <a:noFill/>
          <a:ln w="28575">
            <a:solidFill>
              <a:srgbClr val="005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NiW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menyukai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jalur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DCO</a:t>
            </a:r>
            <a:r>
              <a:rPr lang="en-US" sz="1600">
                <a:solidFill>
                  <a:schemeClr val="tx1"/>
                </a:solidFill>
              </a:rPr>
              <a:t> dan </a:t>
            </a:r>
            <a:r>
              <a:rPr lang="en-US" sz="1600" b="1">
                <a:solidFill>
                  <a:schemeClr val="tx1"/>
                </a:solidFill>
              </a:rPr>
              <a:t>DCO2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/>
              <p:nvPr/>
            </p:nvSpPr>
            <p:spPr>
              <a:xfrm>
                <a:off x="5165887" y="3442869"/>
                <a:ext cx="6849826" cy="447715"/>
              </a:xfrm>
              <a:prstGeom prst="rect">
                <a:avLst/>
              </a:prstGeom>
              <a:noFill/>
              <a:ln w="28575">
                <a:solidFill>
                  <a:srgbClr val="0051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1600" b="1">
                    <a:solidFill>
                      <a:schemeClr val="tx1"/>
                    </a:solidFill>
                  </a:rPr>
                  <a:t> =&gt; </a:t>
                </a:r>
                <a:r>
                  <a:rPr lang="en-US" sz="16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6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ID" sz="1600" baseline="30000">
                    <a:solidFill>
                      <a:schemeClr val="tx1"/>
                    </a:solidFill>
                  </a:rPr>
                  <a:t>[3]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887" y="3442869"/>
                <a:ext cx="6849826" cy="447715"/>
              </a:xfrm>
              <a:prstGeom prst="rect">
                <a:avLst/>
              </a:prstGeom>
              <a:blipFill>
                <a:blip r:embed="rId3"/>
                <a:stretch>
                  <a:fillRect l="-266" b="-1282"/>
                </a:stretch>
              </a:blipFill>
              <a:ln w="28575">
                <a:solidFill>
                  <a:srgbClr val="00519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44088-15E4-46C3-989F-EFF5C8B9175A}"/>
              </a:ext>
            </a:extLst>
          </p:cNvPr>
          <p:cNvSpPr/>
          <p:nvPr/>
        </p:nvSpPr>
        <p:spPr>
          <a:xfrm>
            <a:off x="5158578" y="4247093"/>
            <a:ext cx="6849826" cy="1115239"/>
          </a:xfrm>
          <a:prstGeom prst="rect">
            <a:avLst/>
          </a:prstGeom>
          <a:noFill/>
          <a:ln w="28575">
            <a:solidFill>
              <a:srgbClr val="005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Deaktivasi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disebabkan</a:t>
            </a:r>
            <a:r>
              <a:rPr lang="en-US" sz="1600">
                <a:solidFill>
                  <a:schemeClr val="tx1"/>
                </a:solidFill>
              </a:rPr>
              <a:t> oleh :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1. </a:t>
            </a:r>
            <a:r>
              <a:rPr lang="en-US" sz="1600" b="1" err="1">
                <a:solidFill>
                  <a:schemeClr val="tx1"/>
                </a:solidFill>
              </a:rPr>
              <a:t>Kenaikan</a:t>
            </a:r>
            <a:r>
              <a:rPr lang="en-US" sz="1600" b="1">
                <a:solidFill>
                  <a:schemeClr val="tx1"/>
                </a:solidFill>
              </a:rPr>
              <a:t> T</a:t>
            </a:r>
            <a:r>
              <a:rPr lang="en-US" sz="1600">
                <a:solidFill>
                  <a:schemeClr val="tx1"/>
                </a:solidFill>
              </a:rPr>
              <a:t> (</a:t>
            </a:r>
            <a:r>
              <a:rPr lang="en-US" sz="1600" err="1">
                <a:solidFill>
                  <a:schemeClr val="tx1"/>
                </a:solidFill>
              </a:rPr>
              <a:t>reaksi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bersifat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eksotermal</a:t>
            </a:r>
            <a:r>
              <a:rPr lang="en-US" sz="1600">
                <a:solidFill>
                  <a:schemeClr val="tx1"/>
                </a:solidFill>
              </a:rPr>
              <a:t>)</a:t>
            </a:r>
            <a:r>
              <a:rPr lang="en-US" sz="1600" baseline="30000">
                <a:solidFill>
                  <a:schemeClr val="tx1"/>
                </a:solidFill>
              </a:rPr>
              <a:t>[4]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2. </a:t>
            </a:r>
            <a:r>
              <a:rPr lang="en-US" sz="1600" b="1" err="1">
                <a:solidFill>
                  <a:schemeClr val="tx1"/>
                </a:solidFill>
              </a:rPr>
              <a:t>Tekanan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uap</a:t>
            </a:r>
            <a:r>
              <a:rPr lang="en-US" sz="1600" b="1">
                <a:solidFill>
                  <a:schemeClr val="tx1"/>
                </a:solidFill>
              </a:rPr>
              <a:t> air 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samping</a:t>
            </a:r>
            <a:r>
              <a:rPr lang="en-US" sz="1600">
                <a:solidFill>
                  <a:schemeClr val="tx1"/>
                </a:solidFill>
              </a:rPr>
              <a:t> HDO)</a:t>
            </a:r>
            <a:r>
              <a:rPr lang="en-US" sz="1600" baseline="30000">
                <a:solidFill>
                  <a:schemeClr val="tx1"/>
                </a:solidFill>
              </a:rPr>
              <a:t>[5]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3. </a:t>
            </a:r>
            <a:r>
              <a:rPr lang="en-US" sz="1600" b="1" err="1">
                <a:solidFill>
                  <a:schemeClr val="tx1"/>
                </a:solidFill>
              </a:rPr>
              <a:t>Penutupan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pori</a:t>
            </a:r>
            <a:r>
              <a:rPr lang="en-US" sz="1600">
                <a:solidFill>
                  <a:schemeClr val="tx1"/>
                </a:solidFill>
              </a:rPr>
              <a:t> oleh deposit </a:t>
            </a:r>
            <a:r>
              <a:rPr lang="en-US" sz="1600" b="1" err="1">
                <a:solidFill>
                  <a:schemeClr val="tx1"/>
                </a:solidFill>
              </a:rPr>
              <a:t>karbon</a:t>
            </a:r>
            <a:r>
              <a:rPr lang="en-US" sz="1600" b="1" baseline="30000">
                <a:solidFill>
                  <a:schemeClr val="tx1"/>
                </a:solidFill>
              </a:rPr>
              <a:t>[6]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8E18-DA35-421A-9D3D-804D8C1DEF76}"/>
              </a:ext>
            </a:extLst>
          </p:cNvPr>
          <p:cNvSpPr/>
          <p:nvPr/>
        </p:nvSpPr>
        <p:spPr>
          <a:xfrm>
            <a:off x="176279" y="5846679"/>
            <a:ext cx="5477581" cy="8445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[1] Mohammad </a:t>
            </a:r>
            <a:r>
              <a:rPr lang="en-US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. (2013)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22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(X), 121–132.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[2] Toba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(2011)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Catalysis Today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164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(1), 533–537.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[3] Zhang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“Applied Catalysis B, Environmental,”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150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–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151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238–248.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21DA9-6416-4D93-88B6-7749FA4C125F}"/>
              </a:ext>
            </a:extLst>
          </p:cNvPr>
          <p:cNvSpPr/>
          <p:nvPr/>
        </p:nvSpPr>
        <p:spPr>
          <a:xfrm>
            <a:off x="6095999" y="5844811"/>
            <a:ext cx="5477581" cy="8445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Ancheyta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(2016) : John Wiley and Sons, Hoboken.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[5] Laurent dan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Delomn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(1994)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Studies in Surface Science and Catalysis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88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(C), 459–466.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[6]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Jenistova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. (2017).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Chemical Engineering Journal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54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Contoh</a:t>
            </a:r>
            <a:r>
              <a:rPr lang="en-US" sz="4000"/>
              <a:t> </a:t>
            </a:r>
            <a:r>
              <a:rPr lang="en-US" sz="4000" err="1"/>
              <a:t>Visualisasi</a:t>
            </a:r>
            <a:r>
              <a:rPr lang="en-US" sz="4000"/>
              <a:t> </a:t>
            </a:r>
            <a:r>
              <a:rPr lang="en-US" sz="4000" err="1"/>
              <a:t>Efek</a:t>
            </a:r>
            <a:r>
              <a:rPr lang="en-US" sz="4000"/>
              <a:t> </a:t>
            </a:r>
            <a:r>
              <a:rPr lang="en-US" sz="4000" err="1"/>
              <a:t>Kondisi</a:t>
            </a:r>
            <a:r>
              <a:rPr lang="en-US" sz="4000"/>
              <a:t> </a:t>
            </a:r>
            <a:r>
              <a:rPr lang="en-US" sz="4000" err="1"/>
              <a:t>Operasi</a:t>
            </a:r>
            <a:endParaRPr lang="en-US" sz="4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146701" y="1212201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170762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Temperatur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05CBD-BBF2-4893-9D0F-F29C99233D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701" y="1775751"/>
            <a:ext cx="3863460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/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blipFill>
                <a:blip r:embed="rId4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BDD329D1-DBB5-4A4B-AD7B-482F8A0C35B1}"/>
              </a:ext>
            </a:extLst>
          </p:cNvPr>
          <p:cNvSpPr/>
          <p:nvPr/>
        </p:nvSpPr>
        <p:spPr>
          <a:xfrm>
            <a:off x="11585359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/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4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blipFill>
                <a:blip r:embed="rId5"/>
                <a:stretch>
                  <a:fillRect l="-158" t="-94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9A6A1F-2506-474B-819F-D7DA70C5543D}"/>
              </a:ext>
            </a:extLst>
          </p:cNvPr>
          <p:cNvPicPr/>
          <p:nvPr/>
        </p:nvPicPr>
        <p:blipFill rotWithShape="1">
          <a:blip r:embed="rId6"/>
          <a:srcRect l="2098" t="-1" r="1" b="2545"/>
          <a:stretch/>
        </p:blipFill>
        <p:spPr bwMode="auto">
          <a:xfrm>
            <a:off x="4132712" y="1776030"/>
            <a:ext cx="3840938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20430-E3D8-4E4B-9936-54F625F9A2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96201" y="1775751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547372C9-022B-4158-8BF9-06D277F32109}"/>
              </a:ext>
            </a:extLst>
          </p:cNvPr>
          <p:cNvSpPr/>
          <p:nvPr/>
        </p:nvSpPr>
        <p:spPr>
          <a:xfrm>
            <a:off x="4132712" y="1213494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89C58-799E-4D33-9C5E-59F9626AB452}"/>
              </a:ext>
            </a:extLst>
          </p:cNvPr>
          <p:cNvSpPr txBox="1"/>
          <p:nvPr/>
        </p:nvSpPr>
        <p:spPr>
          <a:xfrm>
            <a:off x="4156774" y="1263585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Tekanan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5D77E8FE-F0B7-41B1-B0A0-B537E1FF469D}"/>
              </a:ext>
            </a:extLst>
          </p:cNvPr>
          <p:cNvSpPr/>
          <p:nvPr/>
        </p:nvSpPr>
        <p:spPr>
          <a:xfrm>
            <a:off x="8094661" y="1208167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FE9E6-8E99-4C09-AF88-853544D92A2E}"/>
              </a:ext>
            </a:extLst>
          </p:cNvPr>
          <p:cNvSpPr txBox="1"/>
          <p:nvPr/>
        </p:nvSpPr>
        <p:spPr>
          <a:xfrm>
            <a:off x="8118723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LHSV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/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5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blipFill>
                <a:blip r:embed="rId8"/>
                <a:stretch>
                  <a:fillRect l="-158"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0FF544E-E2F2-473B-A21F-CDC603BAD1B0}"/>
              </a:ext>
            </a:extLst>
          </p:cNvPr>
          <p:cNvSpPr/>
          <p:nvPr/>
        </p:nvSpPr>
        <p:spPr>
          <a:xfrm>
            <a:off x="146701" y="6237579"/>
            <a:ext cx="11085899" cy="4151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188–196.</a:t>
            </a:r>
          </a:p>
        </p:txBody>
      </p:sp>
    </p:spTree>
    <p:extLst>
      <p:ext uri="{BB962C8B-B14F-4D97-AF65-F5344CB8AC3E}">
        <p14:creationId xmlns:p14="http://schemas.microsoft.com/office/powerpoint/2010/main" val="171231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9516F-F9A0-4211-8F1A-207FAEA9CE2D}"/>
              </a:ext>
            </a:extLst>
          </p:cNvPr>
          <p:cNvSpPr/>
          <p:nvPr/>
        </p:nvSpPr>
        <p:spPr>
          <a:xfrm>
            <a:off x="372862" y="339243"/>
            <a:ext cx="11549850" cy="559294"/>
          </a:xfrm>
          <a:prstGeom prst="rect">
            <a:avLst/>
          </a:prstGeom>
          <a:solidFill>
            <a:srgbClr val="005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Tujuan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2B002-D1D4-4572-B26E-67AB7691D137}"/>
              </a:ext>
            </a:extLst>
          </p:cNvPr>
          <p:cNvSpPr/>
          <p:nvPr/>
        </p:nvSpPr>
        <p:spPr>
          <a:xfrm>
            <a:off x="372862" y="2887383"/>
            <a:ext cx="11549850" cy="559294"/>
          </a:xfrm>
          <a:prstGeom prst="rect">
            <a:avLst/>
          </a:prstGeom>
          <a:solidFill>
            <a:srgbClr val="005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Sasaran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DF7E1-433F-48EA-9C6C-E61CDAC7A084}"/>
              </a:ext>
            </a:extLst>
          </p:cNvPr>
          <p:cNvSpPr/>
          <p:nvPr/>
        </p:nvSpPr>
        <p:spPr>
          <a:xfrm>
            <a:off x="372862" y="1247615"/>
            <a:ext cx="11549850" cy="1290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</a:rPr>
              <a:t>M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embuat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model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matematika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proses dan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melakukan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optimasi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parameter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HDO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kontinu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pipa </a:t>
            </a:r>
            <a:r>
              <a:rPr lang="en-ID" b="1" err="1">
                <a:solidFill>
                  <a:schemeClr val="tx1"/>
                </a:solidFill>
                <a:ea typeface="Calibri" panose="020F0502020204030204" pitchFamily="34" charset="0"/>
              </a:rPr>
              <a:t>ber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daur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ulang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dioperasikan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adiabatik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A32C-91B0-4FBE-A3AD-405849EDFE63}"/>
              </a:ext>
            </a:extLst>
          </p:cNvPr>
          <p:cNvSpPr/>
          <p:nvPr/>
        </p:nvSpPr>
        <p:spPr>
          <a:xfrm>
            <a:off x="372862" y="3795755"/>
            <a:ext cx="11549850" cy="27230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model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matematika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berdaur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dioperasika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adiabatik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 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sambil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menjaga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runaway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kecepatan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ruang</a:t>
            </a:r>
            <a:r>
              <a:rPr lang="en-ID" sz="18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reactor (LHSV) 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agar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yang optimal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F5B416-9B20-4DBC-9651-A8C50BBB8AA3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9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rgbClr val="005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Ruang </a:t>
            </a:r>
            <a:r>
              <a:rPr lang="en-US" sz="2500" b="1" err="1"/>
              <a:t>Lingkup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348101" y="1732546"/>
            <a:ext cx="8534400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O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 bar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</a:t>
            </a:r>
            <a:r>
              <a:rPr lang="en-ID" b="1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150 v/v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gas H</a:t>
            </a:r>
            <a:r>
              <a:rPr lang="en-ID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 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cair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Dimensi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hydrotreater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RU II-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Dumai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 = 3 m, D = 1,6 m, dan V = 6 m</a:t>
            </a:r>
            <a:r>
              <a:rPr lang="en-ID" b="1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Subagjo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Ulfah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2013).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ideal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5D1D9-36E3-4992-9D99-6A6FF6B30171}"/>
              </a:ext>
            </a:extLst>
          </p:cNvPr>
          <p:cNvSpPr/>
          <p:nvPr/>
        </p:nvSpPr>
        <p:spPr>
          <a:xfrm>
            <a:off x="9198351" y="2646947"/>
            <a:ext cx="2645548" cy="1258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 </a:t>
            </a:r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D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53E04D7-97BD-4F0F-BE06-F03CE0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79" y="3084430"/>
            <a:ext cx="2432092" cy="8214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8F0976-5128-46C1-AB7E-2E15147334E5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1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err="1">
                  <a:latin typeface="+mj-lt"/>
                  <a:cs typeface="Arial" pitchFamily="34" charset="0"/>
                </a:rPr>
                <a:t>Metodologi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Tahapan</a:t>
            </a:r>
            <a:r>
              <a:rPr lang="en-US" sz="4000"/>
              <a:t> </a:t>
            </a:r>
            <a:r>
              <a:rPr lang="en-US" sz="4000" err="1"/>
              <a:t>Penelitian</a:t>
            </a:r>
            <a:r>
              <a:rPr lang="en-US" sz="4000"/>
              <a:t> &amp; </a:t>
            </a:r>
            <a:r>
              <a:rPr lang="en-US" sz="4000" err="1"/>
              <a:t>Jadwal</a:t>
            </a:r>
            <a:r>
              <a:rPr lang="en-US" sz="4000"/>
              <a:t> </a:t>
            </a:r>
            <a:r>
              <a:rPr lang="en-US" sz="4000" err="1"/>
              <a:t>Kerja</a:t>
            </a:r>
            <a:endParaRPr lang="en-US" sz="4000"/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43620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518679" y="2836209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Simulasi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hasil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906785" y="5336375"/>
            <a:ext cx="10444111" cy="401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31971" y="3375142"/>
            <a:ext cx="177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neraca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massa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85311" y="3388600"/>
            <a:ext cx="16094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Pembelajaran Python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model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Python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69339" y="3381929"/>
            <a:ext cx="182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Pengecekan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Modifikasi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595857" y="3378934"/>
            <a:ext cx="1585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Perlakuan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variasi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simulasi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Analisis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performa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/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Instalasi Python</a:t>
                </a:r>
              </a:p>
              <a:p>
                <a:pPr marL="228600" indent="-228600">
                  <a:buAutoNum type="arabicPeriod"/>
                </a:pP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Pengumpulan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literatur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(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kinetika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reaksi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HDO LA, Cp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b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Δ</m:t>
                    </m:r>
                  </m:oMath>
                </a14:m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H</a:t>
                </a:r>
                <a:r>
                  <a:rPr lang="en-US" altLang="ko-KR" sz="1200" baseline="-25000">
                    <a:solidFill>
                      <a:schemeClr val="bg1"/>
                    </a:solidFill>
                    <a:cs typeface="Arial" pitchFamily="34" charset="0"/>
                  </a:rPr>
                  <a:t>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Mr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blipFill>
                <a:blip r:embed="rId2"/>
                <a:stretch>
                  <a:fillRect t="-1015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252170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314052" y="2837106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233321" y="2942746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Tahap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awal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255662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905737" y="1966521"/>
            <a:ext cx="3058128" cy="671825"/>
            <a:chOff x="-462262" y="1129566"/>
            <a:chExt cx="3753573" cy="6718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62262" y="1129566"/>
              <a:ext cx="375357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Studi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Literatur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Instalasi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pemodelan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671825"/>
            <a:chOff x="-475009" y="1129566"/>
            <a:chExt cx="3507319" cy="6718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Reaktor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Perlakuan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kondisi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HDO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487159"/>
            <a:chOff x="-475009" y="1129566"/>
            <a:chExt cx="3507319" cy="4871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Penulisan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4FDB346-D802-4A7D-BA0A-EFF5B2EE19C6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75CD0-25A5-4E85-839E-DE760F15C2AD}"/>
              </a:ext>
            </a:extLst>
          </p:cNvPr>
          <p:cNvSpPr txBox="1"/>
          <p:nvPr/>
        </p:nvSpPr>
        <p:spPr>
          <a:xfrm>
            <a:off x="1190101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1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7E112-10AC-4FC7-96F5-06A19EB396A0}"/>
              </a:ext>
            </a:extLst>
          </p:cNvPr>
          <p:cNvSpPr txBox="1"/>
          <p:nvPr/>
        </p:nvSpPr>
        <p:spPr>
          <a:xfrm>
            <a:off x="3326288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2 - 3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2C1A0-0477-4B46-B52F-FBE78DDAFDA8}"/>
              </a:ext>
            </a:extLst>
          </p:cNvPr>
          <p:cNvSpPr txBox="1"/>
          <p:nvPr/>
        </p:nvSpPr>
        <p:spPr>
          <a:xfrm>
            <a:off x="5332780" y="5379014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2 - 7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8CB24A-BBCA-4C14-8F55-A700ECFC9987}"/>
              </a:ext>
            </a:extLst>
          </p:cNvPr>
          <p:cNvSpPr txBox="1"/>
          <p:nvPr/>
        </p:nvSpPr>
        <p:spPr>
          <a:xfrm>
            <a:off x="7017618" y="5378559"/>
            <a:ext cx="168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7(2) - 8(15)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8C3A8-6B4F-403C-8A88-192785035397}"/>
              </a:ext>
            </a:extLst>
          </p:cNvPr>
          <p:cNvSpPr txBox="1"/>
          <p:nvPr/>
        </p:nvSpPr>
        <p:spPr>
          <a:xfrm>
            <a:off x="9613013" y="537855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7 - 15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DAA5F-6F0B-4474-BD98-A67108CBF7DE}"/>
              </a:ext>
            </a:extLst>
          </p:cNvPr>
          <p:cNvSpPr txBox="1"/>
          <p:nvPr/>
        </p:nvSpPr>
        <p:spPr>
          <a:xfrm>
            <a:off x="6335532" y="4962216"/>
            <a:ext cx="233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35016E-9BA1-4E43-8DF4-80EDB4365447}"/>
              </a:ext>
            </a:extLst>
          </p:cNvPr>
          <p:cNvSpPr txBox="1"/>
          <p:nvPr/>
        </p:nvSpPr>
        <p:spPr>
          <a:xfrm>
            <a:off x="3282240" y="4874710"/>
            <a:ext cx="184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(Target: Model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B42BF-91E5-4823-8672-5F5CA2A0FF60}"/>
              </a:ext>
            </a:extLst>
          </p:cNvPr>
          <p:cNvSpPr txBox="1"/>
          <p:nvPr/>
        </p:nvSpPr>
        <p:spPr>
          <a:xfrm>
            <a:off x="896212" y="4875522"/>
            <a:ext cx="223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Data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lengkap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161367-AD6F-4B85-AB69-6B399DD71533}"/>
              </a:ext>
            </a:extLst>
          </p:cNvPr>
          <p:cNvSpPr txBox="1"/>
          <p:nvPr/>
        </p:nvSpPr>
        <p:spPr>
          <a:xfrm>
            <a:off x="9225659" y="4962216"/>
            <a:ext cx="212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Penelitian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7F7ABC-8754-487D-9F7F-F15141723507}"/>
              </a:ext>
            </a:extLst>
          </p:cNvPr>
          <p:cNvSpPr/>
          <p:nvPr/>
        </p:nvSpPr>
        <p:spPr>
          <a:xfrm>
            <a:off x="0" y="214520"/>
            <a:ext cx="2460311" cy="513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761"/>
            <a:ext cx="2460311" cy="229451"/>
          </a:xfrm>
        </p:spPr>
        <p:txBody>
          <a:bodyPr/>
          <a:lstStyle/>
          <a:p>
            <a:r>
              <a:rPr lang="en-US" sz="2000" err="1">
                <a:solidFill>
                  <a:schemeClr val="bg1"/>
                </a:solidFill>
              </a:rPr>
              <a:t>Tahapan</a:t>
            </a:r>
            <a:r>
              <a:rPr lang="en-US" sz="2000">
                <a:solidFill>
                  <a:schemeClr val="bg1"/>
                </a:solidFill>
              </a:rPr>
              <a:t> Pemodelan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9" y="1144127"/>
            <a:ext cx="3234890" cy="528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96018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Instalasi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Software dan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Pengumpulan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C6DDB-3A04-490F-9AAB-07E5CD7B1DF2}"/>
              </a:ext>
            </a:extLst>
          </p:cNvPr>
          <p:cNvSpPr txBox="1"/>
          <p:nvPr/>
        </p:nvSpPr>
        <p:spPr>
          <a:xfrm>
            <a:off x="4966635" y="1624287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literatur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	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kinetika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kapasitas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senyawa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Software: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577377D2-BB2B-4D44-A6E0-2DF6D650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9" y="2362951"/>
            <a:ext cx="3360020" cy="11349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AF4C93-74E0-47E6-850D-D7D2012A8F3B}"/>
              </a:ext>
            </a:extLst>
          </p:cNvPr>
          <p:cNvSpPr txBox="1"/>
          <p:nvPr/>
        </p:nvSpPr>
        <p:spPr>
          <a:xfrm>
            <a:off x="4728230" y="3976104"/>
            <a:ext cx="67810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Pengolahan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 dan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Pemodelan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2BD77-177B-46A5-9D69-9D0F078708D8}"/>
              </a:ext>
            </a:extLst>
          </p:cNvPr>
          <p:cNvSpPr txBox="1"/>
          <p:nvPr/>
        </p:nvSpPr>
        <p:spPr>
          <a:xfrm>
            <a:off x="4880007" y="4621443"/>
            <a:ext cx="29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/>
              <p:nvPr/>
            </p:nvSpPr>
            <p:spPr>
              <a:xfrm>
                <a:off x="4966634" y="514108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4" y="5141088"/>
                <a:ext cx="206307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/>
              <p:nvPr/>
            </p:nvSpPr>
            <p:spPr>
              <a:xfrm>
                <a:off x="7713933" y="5088407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933" y="5088407"/>
                <a:ext cx="3491402" cy="78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95782014-3A12-4C64-959D-B78BFAD99F34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621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Contoh</a:t>
            </a:r>
            <a:r>
              <a:rPr lang="en-US"/>
              <a:t> </a:t>
            </a:r>
            <a:r>
              <a:rPr lang="en-US" err="1"/>
              <a:t>Pemodelan</a:t>
            </a:r>
            <a:r>
              <a:rPr lang="en-US"/>
              <a:t>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7761919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Data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EE90727-5B6D-4008-A616-B72068E7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764205"/>
              </p:ext>
            </p:extLst>
          </p:nvPr>
        </p:nvGraphicFramePr>
        <p:xfrm>
          <a:off x="7761919" y="2560733"/>
          <a:ext cx="3147695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543093244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64683069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4235607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3007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Asam Laurat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194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2225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6742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854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550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C, 6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09229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CECC50-9C80-47A9-83B1-2960D8C9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041912"/>
              </p:ext>
            </p:extLst>
          </p:nvPr>
        </p:nvGraphicFramePr>
        <p:xfrm>
          <a:off x="6828255" y="5149928"/>
          <a:ext cx="501501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259">
                  <a:extLst>
                    <a:ext uri="{9D8B030D-6E8A-4147-A177-3AD203B41FA5}">
                      <a16:colId xmlns:a16="http://schemas.microsoft.com/office/drawing/2014/main" val="2960351780"/>
                    </a:ext>
                  </a:extLst>
                </a:gridCol>
                <a:gridCol w="1162985">
                  <a:extLst>
                    <a:ext uri="{9D8B030D-6E8A-4147-A177-3AD203B41FA5}">
                      <a16:colId xmlns:a16="http://schemas.microsoft.com/office/drawing/2014/main" val="3018289370"/>
                    </a:ext>
                  </a:extLst>
                </a:gridCol>
                <a:gridCol w="1137985">
                  <a:extLst>
                    <a:ext uri="{9D8B030D-6E8A-4147-A177-3AD203B41FA5}">
                      <a16:colId xmlns:a16="http://schemas.microsoft.com/office/drawing/2014/main" val="306483113"/>
                    </a:ext>
                  </a:extLst>
                </a:gridCol>
                <a:gridCol w="1127218">
                  <a:extLst>
                    <a:ext uri="{9D8B030D-6E8A-4147-A177-3AD203B41FA5}">
                      <a16:colId xmlns:a16="http://schemas.microsoft.com/office/drawing/2014/main" val="1376401636"/>
                    </a:ext>
                  </a:extLst>
                </a:gridCol>
                <a:gridCol w="1180568">
                  <a:extLst>
                    <a:ext uri="{9D8B030D-6E8A-4147-A177-3AD203B41FA5}">
                      <a16:colId xmlns:a16="http://schemas.microsoft.com/office/drawing/2014/main" val="332837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&lt;C11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00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6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62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C, 6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64807"/>
                  </a:ext>
                </a:extLst>
              </a:tr>
            </a:tbl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7338B7-D8F9-43FE-8CB8-0E30E95D2791}"/>
              </a:ext>
            </a:extLst>
          </p:cNvPr>
          <p:cNvSpPr/>
          <p:nvPr/>
        </p:nvSpPr>
        <p:spPr>
          <a:xfrm>
            <a:off x="5649911" y="3626720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DB6FE-FE17-452C-8098-70EB1AFE7788}"/>
              </a:ext>
            </a:extLst>
          </p:cNvPr>
          <p:cNvSpPr/>
          <p:nvPr/>
        </p:nvSpPr>
        <p:spPr>
          <a:xfrm>
            <a:off x="6774806" y="1345884"/>
            <a:ext cx="5121920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B013-58AC-4DA3-9FC9-74A7AEBA9011}"/>
              </a:ext>
            </a:extLst>
          </p:cNvPr>
          <p:cNvSpPr txBox="1"/>
          <p:nvPr/>
        </p:nvSpPr>
        <p:spPr>
          <a:xfrm>
            <a:off x="7545479" y="2118208"/>
            <a:ext cx="358057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indek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keasamaan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92E1-E938-4FD0-A830-A4D6C76C57F1}"/>
              </a:ext>
            </a:extLst>
          </p:cNvPr>
          <p:cNvSpPr txBox="1"/>
          <p:nvPr/>
        </p:nvSpPr>
        <p:spPr>
          <a:xfrm>
            <a:off x="7286233" y="4830732"/>
            <a:ext cx="40990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 algn="ctr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perolehan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295275" y="1345882"/>
            <a:ext cx="5121920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07741-BA40-47B1-B165-479922A4C755}"/>
              </a:ext>
            </a:extLst>
          </p:cNvPr>
          <p:cNvSpPr txBox="1"/>
          <p:nvPr/>
        </p:nvSpPr>
        <p:spPr>
          <a:xfrm>
            <a:off x="1282387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Jurnal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3DB6C-D7B5-472F-806F-E378A15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3" y="2890735"/>
            <a:ext cx="4958243" cy="18641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53E609F-8B76-4150-BF88-44AA550BBC6B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8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Contoh</a:t>
            </a:r>
            <a:r>
              <a:rPr lang="en-US"/>
              <a:t> </a:t>
            </a:r>
            <a:r>
              <a:rPr lang="en-US" err="1"/>
              <a:t>Pemodelan</a:t>
            </a:r>
            <a:r>
              <a:rPr lang="en-US"/>
              <a:t> (2)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7338B7-D8F9-43FE-8CB8-0E30E95D2791}"/>
              </a:ext>
            </a:extLst>
          </p:cNvPr>
          <p:cNvSpPr/>
          <p:nvPr/>
        </p:nvSpPr>
        <p:spPr>
          <a:xfrm>
            <a:off x="5649911" y="3626720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DB6FE-FE17-452C-8098-70EB1AFE7788}"/>
              </a:ext>
            </a:extLst>
          </p:cNvPr>
          <p:cNvSpPr/>
          <p:nvPr/>
        </p:nvSpPr>
        <p:spPr>
          <a:xfrm>
            <a:off x="6774806" y="1345884"/>
            <a:ext cx="5121920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295275" y="1345882"/>
            <a:ext cx="5121920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F0896-2CFC-4112-8CE1-E24D8ACE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5395" y="2172173"/>
            <a:ext cx="2751969" cy="251365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229689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D3D76CE-1C4D-469E-B720-DA2105A75A88}"/>
              </a:ext>
            </a:extLst>
          </p:cNvPr>
          <p:cNvSpPr/>
          <p:nvPr/>
        </p:nvSpPr>
        <p:spPr>
          <a:xfrm>
            <a:off x="2491269" y="4967955"/>
            <a:ext cx="462013" cy="471638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/>
              <p:nvPr/>
            </p:nvSpPr>
            <p:spPr>
              <a:xfrm>
                <a:off x="931991" y="5610160"/>
                <a:ext cx="358057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Data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kapasitas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(Cp)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senyawa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</a:t>
                </a:r>
                <a:r>
                  <a:rPr lang="en-US" sz="14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dimensi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reaktor</a:t>
                </a:r>
                <a:endParaRPr lang="id-ID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91" y="5610160"/>
                <a:ext cx="3580571" cy="523220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57E5937-C035-4EE9-8380-4B71CE7D50F1}"/>
              </a:ext>
            </a:extLst>
          </p:cNvPr>
          <p:cNvSpPr txBox="1"/>
          <p:nvPr/>
        </p:nvSpPr>
        <p:spPr>
          <a:xfrm>
            <a:off x="7842868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1DE864-183F-489A-89C1-76E553997240}"/>
                  </a:ext>
                </a:extLst>
              </p:cNvPr>
              <p:cNvSpPr txBox="1"/>
              <p:nvPr/>
            </p:nvSpPr>
            <p:spPr>
              <a:xfrm>
                <a:off x="7768607" y="4856393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1DE864-183F-489A-89C1-76E553997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07" y="4856393"/>
                <a:ext cx="3491402" cy="780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8C8E031-049E-4342-B2C8-EB32A7CAD78A}"/>
              </a:ext>
            </a:extLst>
          </p:cNvPr>
          <p:cNvSpPr txBox="1"/>
          <p:nvPr/>
        </p:nvSpPr>
        <p:spPr>
          <a:xfrm>
            <a:off x="7186810" y="4316494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97085C-F20F-4DA7-83A2-9A34F45AE375}"/>
                  </a:ext>
                </a:extLst>
              </p:cNvPr>
              <p:cNvSpPr txBox="1"/>
              <p:nvPr/>
            </p:nvSpPr>
            <p:spPr>
              <a:xfrm>
                <a:off x="8385181" y="307165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97085C-F20F-4DA7-83A2-9A34F45AE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81" y="3071658"/>
                <a:ext cx="206307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9A06224-40E1-459C-BDBE-7C01E8955F16}"/>
              </a:ext>
            </a:extLst>
          </p:cNvPr>
          <p:cNvSpPr txBox="1"/>
          <p:nvPr/>
        </p:nvSpPr>
        <p:spPr>
          <a:xfrm>
            <a:off x="7186810" y="2532330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Massa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4530C4E-0365-49AC-BD5A-F7337B270DAB}"/>
              </a:ext>
            </a:extLst>
          </p:cNvPr>
          <p:cNvSpPr/>
          <p:nvPr/>
        </p:nvSpPr>
        <p:spPr>
          <a:xfrm>
            <a:off x="90811" y="36267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BC211-3C9B-42B2-80AB-350F32E080A0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37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62933" y="382381"/>
            <a:ext cx="38563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>
                <a:latin typeface="+mj-lt"/>
                <a:cs typeface="Arial" pitchFamily="34" charset="0"/>
              </a:rPr>
              <a:t>OUTLINE</a:t>
            </a:r>
            <a:endParaRPr lang="ko-KR" altLang="en-US" sz="5400" spc="600"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6255096" y="2529315"/>
            <a:ext cx="5791201" cy="1799370"/>
            <a:chOff x="6626470" y="1884559"/>
            <a:chExt cx="5012892" cy="17993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11264-372A-4326-97EC-9A0EC55610B4}"/>
                </a:ext>
              </a:extLst>
            </p:cNvPr>
            <p:cNvSpPr txBox="1"/>
            <p:nvPr/>
          </p:nvSpPr>
          <p:spPr>
            <a:xfrm>
              <a:off x="6839171" y="2483600"/>
              <a:ext cx="47227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err="1">
                  <a:cs typeface="Arial" pitchFamily="34" charset="0"/>
                </a:rPr>
                <a:t>Tahapan</a:t>
              </a:r>
              <a:r>
                <a:rPr lang="en-US" altLang="ko-KR">
                  <a:cs typeface="Arial" pitchFamily="34" charset="0"/>
                </a:rPr>
                <a:t> </a:t>
              </a:r>
              <a:r>
                <a:rPr lang="en-US" altLang="ko-KR" err="1">
                  <a:cs typeface="Arial" pitchFamily="34" charset="0"/>
                </a:rPr>
                <a:t>penelitian</a:t>
              </a:r>
              <a:endParaRPr lang="en-US" altLang="ko-KR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>
                  <a:cs typeface="Arial" pitchFamily="34" charset="0"/>
                </a:rPr>
                <a:t>Dasar </a:t>
              </a:r>
              <a:r>
                <a:rPr lang="en-US" altLang="ko-KR" err="1">
                  <a:cs typeface="Arial" pitchFamily="34" charset="0"/>
                </a:rPr>
                <a:t>pemodelan</a:t>
              </a:r>
              <a:endParaRPr lang="en-US" altLang="ko-KR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err="1">
                  <a:cs typeface="Arial" pitchFamily="34" charset="0"/>
                </a:rPr>
                <a:t>Variasi</a:t>
              </a:r>
              <a:r>
                <a:rPr lang="en-US" altLang="ko-KR">
                  <a:cs typeface="Arial" pitchFamily="34" charset="0"/>
                </a:rPr>
                <a:t> </a:t>
              </a:r>
              <a:r>
                <a:rPr lang="en-US" altLang="ko-KR" err="1">
                  <a:cs typeface="Arial" pitchFamily="34" charset="0"/>
                </a:rPr>
                <a:t>percobaan</a:t>
              </a:r>
              <a:endParaRPr lang="en-US" altLang="ko-KR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err="1">
                  <a:cs typeface="Arial" pitchFamily="34" charset="0"/>
                </a:rPr>
                <a:t>Jadwal</a:t>
              </a:r>
              <a:r>
                <a:rPr lang="en-US" altLang="ko-KR">
                  <a:cs typeface="Arial" pitchFamily="34" charset="0"/>
                </a:rPr>
                <a:t> </a:t>
              </a:r>
              <a:r>
                <a:rPr lang="en-US" altLang="ko-KR" err="1">
                  <a:cs typeface="Arial" pitchFamily="34" charset="0"/>
                </a:rPr>
                <a:t>kerja</a:t>
              </a:r>
              <a:r>
                <a:rPr lang="en-US" altLang="ko-KR">
                  <a:cs typeface="Arial" pitchFamily="34" charset="0"/>
                </a:rPr>
                <a:t> 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116955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Metodologi</a:t>
              </a:r>
              <a:r>
                <a:rPr lang="en-US" altLang="ko-KR" sz="3500" b="1">
                  <a:cs typeface="Arial" pitchFamily="34" charset="0"/>
                </a:rPr>
                <a:t> </a:t>
              </a:r>
              <a:r>
                <a:rPr lang="en-US" altLang="ko-KR" sz="3500" b="1" err="1">
                  <a:cs typeface="Arial" pitchFamily="34" charset="0"/>
                </a:rPr>
                <a:t>Penelitian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02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6272463" y="700939"/>
            <a:ext cx="5441117" cy="1705376"/>
            <a:chOff x="6626470" y="705989"/>
            <a:chExt cx="5012892" cy="12747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86EBB8-367D-4A3E-9C2A-B1C6BD1F9605}"/>
                </a:ext>
              </a:extLst>
            </p:cNvPr>
            <p:cNvSpPr txBox="1"/>
            <p:nvPr/>
          </p:nvSpPr>
          <p:spPr>
            <a:xfrm>
              <a:off x="6839171" y="1057380"/>
              <a:ext cx="4722714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err="1">
                  <a:cs typeface="Arial" pitchFamily="34" charset="0"/>
                </a:rPr>
                <a:t>Latar</a:t>
              </a:r>
              <a:r>
                <a:rPr lang="en-US" altLang="ko-KR">
                  <a:cs typeface="Arial" pitchFamily="34" charset="0"/>
                </a:rPr>
                <a:t> </a:t>
              </a:r>
              <a:r>
                <a:rPr lang="en-US" altLang="ko-KR" err="1">
                  <a:cs typeface="Arial" pitchFamily="34" charset="0"/>
                </a:rPr>
                <a:t>belakang</a:t>
              </a:r>
              <a:endParaRPr lang="en-US" altLang="ko-KR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err="1">
                  <a:cs typeface="Arial" pitchFamily="34" charset="0"/>
                </a:rPr>
                <a:t>Tujuan</a:t>
              </a:r>
              <a:r>
                <a:rPr lang="en-US" altLang="ko-KR">
                  <a:cs typeface="Arial" pitchFamily="34" charset="0"/>
                </a:rPr>
                <a:t> dan </a:t>
              </a:r>
              <a:r>
                <a:rPr lang="en-US" altLang="ko-KR" err="1">
                  <a:cs typeface="Arial" pitchFamily="34" charset="0"/>
                </a:rPr>
                <a:t>sasaran</a:t>
              </a:r>
              <a:r>
                <a:rPr lang="en-US" altLang="ko-KR">
                  <a:cs typeface="Arial" pitchFamily="34" charset="0"/>
                </a:rPr>
                <a:t> </a:t>
              </a:r>
              <a:r>
                <a:rPr lang="en-US" altLang="ko-KR" err="1">
                  <a:cs typeface="Arial" pitchFamily="34" charset="0"/>
                </a:rPr>
                <a:t>penelitian</a:t>
              </a:r>
              <a:endParaRPr lang="en-US" altLang="ko-KR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>
                  <a:cs typeface="Arial" pitchFamily="34" charset="0"/>
                </a:rPr>
                <a:t>Ruang </a:t>
              </a:r>
              <a:r>
                <a:rPr lang="en-US" altLang="ko-KR" err="1">
                  <a:cs typeface="Arial" pitchFamily="34" charset="0"/>
                </a:rPr>
                <a:t>lingkup</a:t>
              </a:r>
              <a:r>
                <a:rPr lang="en-US" altLang="ko-KR">
                  <a:cs typeface="Arial" pitchFamily="34" charset="0"/>
                </a:rPr>
                <a:t> </a:t>
              </a:r>
              <a:r>
                <a:rPr lang="en-US" altLang="ko-KR" err="1">
                  <a:cs typeface="Arial" pitchFamily="34" charset="0"/>
                </a:rPr>
                <a:t>penelitian</a:t>
              </a:r>
              <a:endParaRPr lang="en-US" altLang="ko-KR"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05989"/>
              <a:ext cx="4184732" cy="47161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Pendahuluan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48311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01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Percobaan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870642" y="1722076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52998"/>
              </p:ext>
            </p:extLst>
          </p:nvPr>
        </p:nvGraphicFramePr>
        <p:xfrm>
          <a:off x="413505" y="2278887"/>
          <a:ext cx="3396494" cy="3972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00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Katalis NiMo/Al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(Ni = 4,5%-w, Mo = 19,3%-w)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Dimensi reaktor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(L = 3 m, V = 6 m</a:t>
                      </a:r>
                      <a:r>
                        <a:rPr lang="en-US" altLang="ko-KR" sz="16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, D = 1,6 m)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Tekanan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= 30 bar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H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/feed 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= 150 v/v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797531" y="2466995"/>
            <a:ext cx="615886" cy="584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C1E82-B2F0-4016-A835-067A5D2CA572}"/>
              </a:ext>
            </a:extLst>
          </p:cNvPr>
          <p:cNvSpPr txBox="1"/>
          <p:nvPr/>
        </p:nvSpPr>
        <p:spPr>
          <a:xfrm>
            <a:off x="8653412" y="172207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BEBAS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3F100A6-80C7-4892-9C9A-717AE66E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30908"/>
              </p:ext>
            </p:extLst>
          </p:nvPr>
        </p:nvGraphicFramePr>
        <p:xfrm>
          <a:off x="8188864" y="2278885"/>
          <a:ext cx="3403009" cy="3952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829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6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</a:t>
                      </a:r>
                      <a:r>
                        <a:rPr lang="en-US" altLang="ko-KR" sz="1600" b="1" u="sng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feed 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= 280, 300, 320, 340 </a:t>
                      </a:r>
                      <a:r>
                        <a:rPr lang="en-US" altLang="ko-KR" sz="16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6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20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Recycle ratio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= 2, 3, 4, 5, 6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2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LHSV</a:t>
                      </a:r>
                      <a:r>
                        <a:rPr lang="en-US" altLang="ko-K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= 1/6, 1/3, 1 jam</a:t>
                      </a:r>
                      <a:r>
                        <a:rPr lang="en-US" altLang="ko-KR" sz="16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-1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482633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179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73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5">
            <a:extLst>
              <a:ext uri="{FF2B5EF4-FFF2-40B4-BE49-F238E27FC236}">
                <a16:creationId xmlns:a16="http://schemas.microsoft.com/office/drawing/2014/main" id="{EB8440F0-5A83-4506-AD08-64204C6BE998}"/>
              </a:ext>
            </a:extLst>
          </p:cNvPr>
          <p:cNvSpPr/>
          <p:nvPr/>
        </p:nvSpPr>
        <p:spPr>
          <a:xfrm>
            <a:off x="9616832" y="2473065"/>
            <a:ext cx="597098" cy="5788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61730-3DD3-4E63-A5EB-246581D57084}"/>
              </a:ext>
            </a:extLst>
          </p:cNvPr>
          <p:cNvSpPr txBox="1"/>
          <p:nvPr/>
        </p:nvSpPr>
        <p:spPr>
          <a:xfrm>
            <a:off x="4762027" y="172207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5178827"/>
                  </p:ext>
                </p:extLst>
              </p:nvPr>
            </p:nvGraphicFramePr>
            <p:xfrm>
              <a:off x="4206070" y="2278887"/>
              <a:ext cx="3586723" cy="39506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7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Konversi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asam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laurat</a:t>
                          </a:r>
                          <a:endParaRPr lang="en-US" altLang="ko-KR" sz="1600" b="1" i="0" u="sng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i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5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𝐇𝐃𝐎</m:t>
                                  </m:r>
                                </m:sub>
                              </m:sSub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5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  <m:r>
                                    <a:rPr lang="en-ID" sz="15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𝐩𝐫𝐨𝐝𝐮𝐤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5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𝐂</m:t>
                                      </m:r>
                                    </m:e>
                                    <m:sub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𝐋𝐀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ID" sz="1500" b="1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𝐮𝐦𝐩𝐚𝐧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𝟏𝟎𝟎</m:t>
                              </m:r>
                              <m:r>
                                <a:rPr lang="en-ID" sz="15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%</m:t>
                              </m:r>
                            </m:oMath>
                          </a14:m>
                          <a:r>
                            <a:rPr lang="en-ID" sz="1500" b="1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ko-KR" altLang="en-US" sz="1500" b="1" i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i="0" u="sng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Selektivitas</a:t>
                          </a:r>
                          <a:r>
                            <a:rPr lang="en-US" altLang="ko-KR" sz="1600" b="1" i="0" u="sng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HDO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600" i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3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𝐇𝐃𝐎</m:t>
                                    </m:r>
                                  </m:sub>
                                </m:sSub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3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US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𝐝𝐨𝐝𝐞𝐤𝐚𝐧𝐚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𝐮𝐦𝐩𝐚𝐧</m:t>
                                        </m:r>
                                      </m:sub>
                                    </m:sSub>
                                    <m:r>
                                      <a:rPr lang="en-ID" sz="1300" b="1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3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  <m:sub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𝐋𝐀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ID" sz="1300" b="1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𝐩𝐫𝐨𝐝𝐮𝐤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𝟏𝟎𝟎</m:t>
                                </m:r>
                                <m:r>
                                  <a:rPr lang="en-ID" sz="13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ID" sz="1300" b="1" i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temperatur</a:t>
                          </a:r>
                          <a:endParaRPr lang="en-ID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5178827"/>
                  </p:ext>
                </p:extLst>
              </p:nvPr>
            </p:nvGraphicFramePr>
            <p:xfrm>
              <a:off x="4206070" y="2278887"/>
              <a:ext cx="3586723" cy="39506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7434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98125" r="-7471" b="-21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090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90964" r="-7471" b="-104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sng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600" b="1" i="0" u="sng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temperatur</a:t>
                          </a:r>
                          <a:endParaRPr lang="en-ID" sz="1600" b="1" i="0" u="sng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타원 52">
            <a:extLst>
              <a:ext uri="{FF2B5EF4-FFF2-40B4-BE49-F238E27FC236}">
                <a16:creationId xmlns:a16="http://schemas.microsoft.com/office/drawing/2014/main" id="{763C240C-7F2B-4E60-BFB4-EAB0E3712150}"/>
              </a:ext>
            </a:extLst>
          </p:cNvPr>
          <p:cNvSpPr/>
          <p:nvPr/>
        </p:nvSpPr>
        <p:spPr>
          <a:xfrm>
            <a:off x="5693935" y="2466995"/>
            <a:ext cx="605848" cy="584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202BE-9A18-440B-A58A-B5787461E947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06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12191852" cy="11665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-148" y="4904202"/>
            <a:ext cx="12192000" cy="1091112"/>
            <a:chOff x="0" y="4912997"/>
            <a:chExt cx="12192000" cy="1091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912997"/>
              <a:ext cx="12192000" cy="1015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TERIMA KASIH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50"/>
              <a:ext cx="12191852" cy="379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0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BACKUP SLIDE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108082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SIMULASI AWAL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34165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606643" y="2335490"/>
            <a:ext cx="6683767" cy="2187019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DCO2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bersaingan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280 – 340 </a:t>
            </a:r>
            <a:r>
              <a:rPr lang="en-US" sz="2000" baseline="30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2%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diabaikan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ASUMSI PERMODELAN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BD8E6F-F3AF-42CF-8967-7C6F51C2F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0958" y="1160581"/>
            <a:ext cx="4114399" cy="4197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A4335-D118-453D-9F00-F750CAB83F47}"/>
              </a:ext>
            </a:extLst>
          </p:cNvPr>
          <p:cNvSpPr/>
          <p:nvPr/>
        </p:nvSpPr>
        <p:spPr>
          <a:xfrm>
            <a:off x="7470958" y="5371427"/>
            <a:ext cx="4114399" cy="576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6. Model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3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5182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2663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D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2899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7193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1282" r="-714" b="-532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71982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2200" t="-55245" r="-5743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55245" r="-71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306007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465077"/>
            <a:ext cx="1071612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69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en-ID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39795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4304" t="-1538" r="-2532" b="-4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65995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5590" t="-60550" r="-28125" b="-1605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24479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5FB575-AF35-432A-AADA-AD52E089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77778"/>
              </p:ext>
            </p:extLst>
          </p:nvPr>
        </p:nvGraphicFramePr>
        <p:xfrm>
          <a:off x="3893273" y="4602135"/>
          <a:ext cx="4402133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702">
                  <a:extLst>
                    <a:ext uri="{9D8B030D-6E8A-4147-A177-3AD203B41FA5}">
                      <a16:colId xmlns:a16="http://schemas.microsoft.com/office/drawing/2014/main" val="3670202041"/>
                    </a:ext>
                  </a:extLst>
                </a:gridCol>
                <a:gridCol w="1525826">
                  <a:extLst>
                    <a:ext uri="{9D8B030D-6E8A-4147-A177-3AD203B41FA5}">
                      <a16:colId xmlns:a16="http://schemas.microsoft.com/office/drawing/2014/main" val="2410873691"/>
                    </a:ext>
                  </a:extLst>
                </a:gridCol>
                <a:gridCol w="1292605">
                  <a:extLst>
                    <a:ext uri="{9D8B030D-6E8A-4147-A177-3AD203B41FA5}">
                      <a16:colId xmlns:a16="http://schemas.microsoft.com/office/drawing/2014/main" val="4159555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Senyawa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Rumus Molekul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MW (kg/kmol)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Asam 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(CH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r>
                        <a:rPr lang="en-US" sz="1200" baseline="-25000">
                          <a:effectLst/>
                        </a:rPr>
                        <a:t>10</a:t>
                      </a:r>
                      <a:r>
                        <a:rPr lang="en-US" sz="1200">
                          <a:effectLst/>
                        </a:rPr>
                        <a:t>COOH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200,321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44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n-Dodekana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12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184,322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n-Undekana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11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170,295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6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Hidrogen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25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Air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18,015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33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Karbon dioksida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44,01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3948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422B8B6-1E89-4E43-926E-27AE033A6EF7}"/>
              </a:ext>
            </a:extLst>
          </p:cNvPr>
          <p:cNvSpPr/>
          <p:nvPr/>
        </p:nvSpPr>
        <p:spPr>
          <a:xfrm>
            <a:off x="3279700" y="1022383"/>
            <a:ext cx="570801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3A0E5-8114-4A5F-9880-86737F8DBD3C}"/>
              </a:ext>
            </a:extLst>
          </p:cNvPr>
          <p:cNvSpPr/>
          <p:nvPr/>
        </p:nvSpPr>
        <p:spPr>
          <a:xfrm>
            <a:off x="3893273" y="4018690"/>
            <a:ext cx="4402133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3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3723588" y="3700639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masing </a:t>
            </a:r>
            <a:r>
              <a:rPr lang="en-ID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        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322C-0E6C-4BDB-8082-98A9061C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91848"/>
              </p:ext>
            </p:extLst>
          </p:nvPr>
        </p:nvGraphicFramePr>
        <p:xfrm>
          <a:off x="3846829" y="4425469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/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𝐾𝑜𝑛𝑣𝑒𝑟𝑠𝑖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𝐴𝑘h𝑖𝑟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𝐴𝑤𝑎𝑙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Konversi</a:t>
            </a:r>
            <a:r>
              <a:rPr lang="en-US"/>
              <a:t>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4" y="26205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</a:t>
            </a:r>
            <a:r>
              <a:rPr lang="en-US" b="1" err="1"/>
              <a:t>Konversi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19085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4190833"/>
            <a:ext cx="5449278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pada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74450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Orde </a:t>
            </a:r>
            <a:r>
              <a:rPr lang="en-US" sz="1600" err="1"/>
              <a:t>reaksi</a:t>
            </a:r>
            <a:r>
              <a:rPr lang="en-US" sz="1600"/>
              <a:t> </a:t>
            </a:r>
            <a:r>
              <a:rPr lang="en-US" sz="1600" err="1"/>
              <a:t>dicari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menggunakan</a:t>
            </a:r>
            <a:r>
              <a:rPr lang="en-US" sz="1600"/>
              <a:t> </a:t>
            </a:r>
            <a:r>
              <a:rPr lang="en-US" sz="1600" err="1"/>
              <a:t>cara</a:t>
            </a:r>
            <a:r>
              <a:rPr lang="en-US" sz="1600"/>
              <a:t> </a:t>
            </a:r>
            <a:r>
              <a:rPr lang="en-US" sz="1600" err="1"/>
              <a:t>tabulasi</a:t>
            </a:r>
            <a:r>
              <a:rPr lang="en-US" sz="1600"/>
              <a:t>, </a:t>
            </a:r>
            <a:r>
              <a:rPr lang="en-US" sz="1600" err="1"/>
              <a:t>yaitu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membandingkan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</a:t>
            </a:r>
            <a:r>
              <a:rPr lang="en-US" sz="1600" err="1"/>
              <a:t>konstanta</a:t>
            </a:r>
            <a:r>
              <a:rPr lang="en-US" sz="1600"/>
              <a:t> </a:t>
            </a:r>
            <a:r>
              <a:rPr lang="en-US" sz="1600" err="1"/>
              <a:t>laju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pada </a:t>
            </a:r>
            <a:r>
              <a:rPr lang="en-US" sz="1600" err="1"/>
              <a:t>waktu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yang </a:t>
            </a:r>
            <a:r>
              <a:rPr lang="en-US" sz="1600" err="1"/>
              <a:t>berbeda</a:t>
            </a:r>
            <a:r>
              <a:rPr lang="en-US" sz="1600"/>
              <a:t> </a:t>
            </a:r>
            <a:r>
              <a:rPr lang="en-US" sz="1600" err="1"/>
              <a:t>dalam</a:t>
            </a:r>
            <a:r>
              <a:rPr lang="en-US" sz="1600"/>
              <a:t> </a:t>
            </a:r>
            <a:r>
              <a:rPr lang="en-US" sz="1600" err="1"/>
              <a:t>temperatur</a:t>
            </a:r>
            <a:r>
              <a:rPr lang="en-US" sz="1600"/>
              <a:t> yang </a:t>
            </a:r>
            <a:r>
              <a:rPr lang="en-US" sz="1600" err="1"/>
              <a:t>sama</a:t>
            </a:r>
            <a:r>
              <a:rPr lang="en-US" sz="1600"/>
              <a:t> </a:t>
            </a:r>
            <a:r>
              <a:rPr lang="en-US" sz="1600" err="1"/>
              <a:t>untuk</a:t>
            </a:r>
            <a:r>
              <a:rPr lang="en-US" sz="1600"/>
              <a:t> masing </a:t>
            </a:r>
            <a:r>
              <a:rPr lang="en-US" sz="1600" err="1"/>
              <a:t>masing</a:t>
            </a:r>
            <a:r>
              <a:rPr lang="en-US" sz="1600"/>
              <a:t> </a:t>
            </a:r>
            <a:r>
              <a:rPr lang="en-US" sz="1600" err="1"/>
              <a:t>orde</a:t>
            </a:r>
            <a:r>
              <a:rPr lang="en-US" sz="1600"/>
              <a:t>. </a:t>
            </a:r>
            <a:endParaRPr lang="en-ID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39165" y="3245408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08215-B877-40AE-AF7D-B44D45333511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Orde </a:t>
            </a:r>
            <a:r>
              <a:rPr lang="en-US" b="1" err="1"/>
              <a:t>Reaksi</a:t>
            </a:r>
            <a:endParaRPr lang="en-ID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EA45A-2979-4FB6-A3D8-DBF61CCA911B}"/>
              </a:ext>
            </a:extLst>
          </p:cNvPr>
          <p:cNvSpPr/>
          <p:nvPr/>
        </p:nvSpPr>
        <p:spPr>
          <a:xfrm>
            <a:off x="684343" y="2630058"/>
            <a:ext cx="10716124" cy="38428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deoksigenasi</a:t>
            </a:r>
            <a:r>
              <a:rPr lang="en-US"/>
              <a:t> </a:t>
            </a:r>
            <a:r>
              <a:rPr lang="en-US" err="1"/>
              <a:t>asam</a:t>
            </a:r>
            <a:r>
              <a:rPr lang="en-US"/>
              <a:t> </a:t>
            </a:r>
            <a:r>
              <a:rPr lang="en-US" err="1"/>
              <a:t>laurat</a:t>
            </a:r>
            <a:r>
              <a:rPr lang="en-US"/>
              <a:t> (K)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(2)</a:t>
            </a:r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2DC39-AFB0-4328-9A89-175481265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041"/>
              </p:ext>
            </p:extLst>
          </p:nvPr>
        </p:nvGraphicFramePr>
        <p:xfrm>
          <a:off x="684343" y="4939801"/>
          <a:ext cx="5449278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010">
                  <a:extLst>
                    <a:ext uri="{9D8B030D-6E8A-4147-A177-3AD203B41FA5}">
                      <a16:colId xmlns:a16="http://schemas.microsoft.com/office/drawing/2014/main" val="3274482865"/>
                    </a:ext>
                  </a:extLst>
                </a:gridCol>
                <a:gridCol w="994709">
                  <a:extLst>
                    <a:ext uri="{9D8B030D-6E8A-4147-A177-3AD203B41FA5}">
                      <a16:colId xmlns:a16="http://schemas.microsoft.com/office/drawing/2014/main" val="2970651256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973308265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2093712329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462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0,5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9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1,035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0,898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1,044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435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0,676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1,140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35,417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7095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280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0,856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18,230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6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3,139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2,758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3,358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1,353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70,833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91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340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2,246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37,096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42062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0BAAC5-63DF-45F1-B3A9-3C1DF9745C8B}"/>
              </a:ext>
            </a:extLst>
          </p:cNvPr>
          <p:cNvSpPr/>
          <p:nvPr/>
        </p:nvSpPr>
        <p:spPr>
          <a:xfrm>
            <a:off x="4062951" y="4939800"/>
            <a:ext cx="1055803" cy="17135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76200">
              <a:srgbClr val="CE6A56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A83DF-EBB7-4F65-9060-4BDD38E81316}"/>
              </a:ext>
            </a:extLst>
          </p:cNvPr>
          <p:cNvSpPr/>
          <p:nvPr/>
        </p:nvSpPr>
        <p:spPr>
          <a:xfrm>
            <a:off x="7552441" y="5178264"/>
            <a:ext cx="3590042" cy="618311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Diperoleh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orde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reaksi</a:t>
            </a:r>
            <a:r>
              <a:rPr lang="en-US" b="1">
                <a:solidFill>
                  <a:schemeClr val="tx1"/>
                </a:solidFill>
              </a:rPr>
              <a:t> = 1</a:t>
            </a:r>
            <a:endParaRPr lang="en-ID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/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D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𝐿𝐴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D"/>
                  <a:t> </a:t>
                </a:r>
                <a:r>
                  <a:rPr lang="en-ID" sz="1500"/>
                  <a:t>(</a:t>
                </a:r>
                <a:r>
                  <a:rPr lang="en-ID" sz="1500" err="1"/>
                  <a:t>orde</a:t>
                </a:r>
                <a:r>
                  <a:rPr lang="en-ID" sz="1500"/>
                  <a:t> 1)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26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Karena </a:t>
            </a:r>
            <a:r>
              <a:rPr lang="en-US" err="1"/>
              <a:t>orde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= 1, </a:t>
            </a:r>
            <a:r>
              <a:rPr lang="en-US" err="1"/>
              <a:t>maka</a:t>
            </a:r>
            <a:r>
              <a:rPr lang="en-US"/>
              <a:t> model </a:t>
            </a:r>
            <a:r>
              <a:rPr lang="en-US" err="1"/>
              <a:t>persamaan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3,4,5,6,7, dan 8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5835192" y="22290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persamaan</a:t>
            </a:r>
            <a:r>
              <a:rPr lang="en-US" b="1"/>
              <a:t> </a:t>
            </a:r>
            <a:r>
              <a:rPr lang="en-US" b="1" err="1"/>
              <a:t>reaksi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/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/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/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/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/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/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728B377-27BE-4097-A4A2-A30F93E17E58}"/>
              </a:ext>
            </a:extLst>
          </p:cNvPr>
          <p:cNvSpPr/>
          <p:nvPr/>
        </p:nvSpPr>
        <p:spPr>
          <a:xfrm>
            <a:off x="5835191" y="29176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1E85B4-F4B5-4ABA-AD2A-C70CD0081DBA}"/>
              </a:ext>
            </a:extLst>
          </p:cNvPr>
          <p:cNvSpPr/>
          <p:nvPr/>
        </p:nvSpPr>
        <p:spPr>
          <a:xfrm>
            <a:off x="5835190" y="35989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(5)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F5686-F649-4F01-BF93-2E5386BC3B2C}"/>
              </a:ext>
            </a:extLst>
          </p:cNvPr>
          <p:cNvSpPr/>
          <p:nvPr/>
        </p:nvSpPr>
        <p:spPr>
          <a:xfrm>
            <a:off x="5835190" y="429495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8B28-C3B6-4779-9AE9-072737586EB4}"/>
              </a:ext>
            </a:extLst>
          </p:cNvPr>
          <p:cNvSpPr/>
          <p:nvPr/>
        </p:nvSpPr>
        <p:spPr>
          <a:xfrm>
            <a:off x="5835190" y="4964109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(7)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BF5E29-EC97-4B21-8426-B4485B697940}"/>
              </a:ext>
            </a:extLst>
          </p:cNvPr>
          <p:cNvSpPr/>
          <p:nvPr/>
        </p:nvSpPr>
        <p:spPr>
          <a:xfrm>
            <a:off x="5835189" y="566151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C5B9F9-3910-49E1-B09F-2CAADE55FC6D}"/>
              </a:ext>
            </a:extLst>
          </p:cNvPr>
          <p:cNvSpPr/>
          <p:nvPr/>
        </p:nvSpPr>
        <p:spPr>
          <a:xfrm>
            <a:off x="8027724" y="2672670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8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err="1">
                  <a:latin typeface="+mj-lt"/>
                  <a:cs typeface="Arial" pitchFamily="34" charset="0"/>
                </a:rPr>
                <a:t>Pendahuluan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5509462" y="3284537"/>
            <a:ext cx="5891005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652640"/>
            <a:ext cx="10716124" cy="75120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HDO (k</a:t>
            </a:r>
            <a:r>
              <a:rPr lang="en-US" baseline="-25000"/>
              <a:t>1</a:t>
            </a:r>
            <a:r>
              <a:rPr lang="en-US"/>
              <a:t>)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DCO2 (k</a:t>
            </a:r>
            <a:r>
              <a:rPr lang="en-US" baseline="-25000"/>
              <a:t>2</a:t>
            </a:r>
            <a:r>
              <a:rPr lang="en-US"/>
              <a:t>)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(10) dan (11)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4248370" y="296583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k</a:t>
            </a:r>
            <a:r>
              <a:rPr lang="en-US" b="1" baseline="-25000"/>
              <a:t>1</a:t>
            </a:r>
            <a:r>
              <a:rPr lang="en-US" b="1"/>
              <a:t> dan k</a:t>
            </a:r>
            <a:r>
              <a:rPr lang="en-US" b="1" baseline="-25000"/>
              <a:t>2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/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/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90ECF87-A818-4896-8B3A-888A30A68B98}"/>
              </a:ext>
            </a:extLst>
          </p:cNvPr>
          <p:cNvSpPr/>
          <p:nvPr/>
        </p:nvSpPr>
        <p:spPr>
          <a:xfrm>
            <a:off x="4248370" y="3950103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C3E65-A825-4262-A2CF-012EE183B6F7}"/>
              </a:ext>
            </a:extLst>
          </p:cNvPr>
          <p:cNvSpPr/>
          <p:nvPr/>
        </p:nvSpPr>
        <p:spPr>
          <a:xfrm>
            <a:off x="4248370" y="493437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(11)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/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744DCF-4CBA-4B22-9B2A-B71F8431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545221"/>
              </p:ext>
            </p:extLst>
          </p:nvPr>
        </p:nvGraphicFramePr>
        <p:xfrm>
          <a:off x="5509462" y="4156798"/>
          <a:ext cx="5891005" cy="1253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838">
                  <a:extLst>
                    <a:ext uri="{9D8B030D-6E8A-4147-A177-3AD203B41FA5}">
                      <a16:colId xmlns:a16="http://schemas.microsoft.com/office/drawing/2014/main" val="4231233399"/>
                    </a:ext>
                  </a:extLst>
                </a:gridCol>
                <a:gridCol w="524432">
                  <a:extLst>
                    <a:ext uri="{9D8B030D-6E8A-4147-A177-3AD203B41FA5}">
                      <a16:colId xmlns:a16="http://schemas.microsoft.com/office/drawing/2014/main" val="2665800756"/>
                    </a:ext>
                  </a:extLst>
                </a:gridCol>
                <a:gridCol w="655538">
                  <a:extLst>
                    <a:ext uri="{9D8B030D-6E8A-4147-A177-3AD203B41FA5}">
                      <a16:colId xmlns:a16="http://schemas.microsoft.com/office/drawing/2014/main" val="381743212"/>
                    </a:ext>
                  </a:extLst>
                </a:gridCol>
                <a:gridCol w="803035">
                  <a:extLst>
                    <a:ext uri="{9D8B030D-6E8A-4147-A177-3AD203B41FA5}">
                      <a16:colId xmlns:a16="http://schemas.microsoft.com/office/drawing/2014/main" val="4117481996"/>
                    </a:ext>
                  </a:extLst>
                </a:gridCol>
                <a:gridCol w="737481">
                  <a:extLst>
                    <a:ext uri="{9D8B030D-6E8A-4147-A177-3AD203B41FA5}">
                      <a16:colId xmlns:a16="http://schemas.microsoft.com/office/drawing/2014/main" val="2260006888"/>
                    </a:ext>
                  </a:extLst>
                </a:gridCol>
                <a:gridCol w="994147">
                  <a:extLst>
                    <a:ext uri="{9D8B030D-6E8A-4147-A177-3AD203B41FA5}">
                      <a16:colId xmlns:a16="http://schemas.microsoft.com/office/drawing/2014/main" val="3538962470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2715784838"/>
                    </a:ext>
                  </a:extLst>
                </a:gridCol>
                <a:gridCol w="923829">
                  <a:extLst>
                    <a:ext uri="{9D8B030D-6E8A-4147-A177-3AD203B41FA5}">
                      <a16:colId xmlns:a16="http://schemas.microsoft.com/office/drawing/2014/main" val="174102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r>
                        <a:rPr lang="en-US" sz="1200" baseline="-25000">
                          <a:effectLst/>
                        </a:rPr>
                        <a:t>LA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25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6,482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4,555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582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1,604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27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0,443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0,576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64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7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(5)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F446D-8C14-4342-816B-65C2F7F881AB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</a:t>
            </a:r>
            <a:endParaRPr lang="en-ID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FA5B68-6928-46B2-BDBA-F6305DD3E937}"/>
              </a:ext>
            </a:extLst>
          </p:cNvPr>
          <p:cNvSpPr/>
          <p:nvPr/>
        </p:nvSpPr>
        <p:spPr>
          <a:xfrm>
            <a:off x="684343" y="1720054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Energi</a:t>
            </a:r>
            <a:r>
              <a:rPr lang="en-US"/>
              <a:t> </a:t>
            </a:r>
            <a:r>
              <a:rPr lang="en-US" err="1"/>
              <a:t>aktivasi</a:t>
            </a:r>
            <a:r>
              <a:rPr lang="en-US"/>
              <a:t>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Arhenius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dicari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hubungan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reakis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12 dan 13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/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𝐸𝑎</m:t>
                                  </m:r>
                                </m:num>
                                <m:den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/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𝑙𝑛𝑘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6F31E17-D1F1-4EC7-9338-E1234B6BC2E3}"/>
              </a:ext>
            </a:extLst>
          </p:cNvPr>
          <p:cNvSpPr/>
          <p:nvPr/>
        </p:nvSpPr>
        <p:spPr>
          <a:xfrm>
            <a:off x="4263064" y="253440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839172-9181-401E-A464-B87B0C8B835E}"/>
              </a:ext>
            </a:extLst>
          </p:cNvPr>
          <p:cNvSpPr/>
          <p:nvPr/>
        </p:nvSpPr>
        <p:spPr>
          <a:xfrm>
            <a:off x="10534699" y="251447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0AEC-0B0A-4004-AC65-3581064CA718}"/>
              </a:ext>
            </a:extLst>
          </p:cNvPr>
          <p:cNvSpPr/>
          <p:nvPr/>
        </p:nvSpPr>
        <p:spPr>
          <a:xfrm>
            <a:off x="684343" y="3264658"/>
            <a:ext cx="10716124" cy="714682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aktivasi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(J/mol), A</a:t>
            </a:r>
            <a:r>
              <a:rPr lang="en-ID" sz="1600" baseline="-25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Arrhenius (s</a:t>
            </a:r>
            <a:r>
              <a:rPr lang="en-ID" sz="1600" baseline="30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), dan R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gas ideal.</a:t>
            </a:r>
            <a:b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mengalurkan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lnk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1/T,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linear data,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 dan 15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/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/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489-0EA5-4A02-A8C3-FAC947F0F1FC}"/>
              </a:ext>
            </a:extLst>
          </p:cNvPr>
          <p:cNvSpPr/>
          <p:nvPr/>
        </p:nvSpPr>
        <p:spPr>
          <a:xfrm>
            <a:off x="642167" y="4910372"/>
            <a:ext cx="10716124" cy="37736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Konstanta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Arrhenius dan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aktivasi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16 dan 17 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EEF6A1-E629-486D-9C3C-981CAD83A116}"/>
              </a:ext>
            </a:extLst>
          </p:cNvPr>
          <p:cNvSpPr/>
          <p:nvPr/>
        </p:nvSpPr>
        <p:spPr>
          <a:xfrm>
            <a:off x="4263064" y="416283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C71982-E3BB-4767-9E15-8E490FED512E}"/>
              </a:ext>
            </a:extLst>
          </p:cNvPr>
          <p:cNvSpPr/>
          <p:nvPr/>
        </p:nvSpPr>
        <p:spPr>
          <a:xfrm>
            <a:off x="10534698" y="414079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/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/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𝐸𝑎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CBE589F-9C22-4D93-96E3-9973D9CEE9DA}"/>
              </a:ext>
            </a:extLst>
          </p:cNvPr>
          <p:cNvSpPr/>
          <p:nvPr/>
        </p:nvSpPr>
        <p:spPr>
          <a:xfrm>
            <a:off x="4263064" y="5450520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CD28E7-5753-4894-A847-A82143ACB295}"/>
              </a:ext>
            </a:extLst>
          </p:cNvPr>
          <p:cNvSpPr/>
          <p:nvPr/>
        </p:nvSpPr>
        <p:spPr>
          <a:xfrm>
            <a:off x="10509233" y="545130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1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(6)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796634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12. 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pengolahan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untuk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mencari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Ea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dan A</a:t>
            </a:r>
            <a:r>
              <a:rPr lang="en-ID" sz="1500" baseline="-25000">
                <a:solidFill>
                  <a:schemeClr val="tx1"/>
                </a:solidFill>
                <a:cs typeface="Times New Roman" panose="02020603050405020304" pitchFamily="18" charset="0"/>
              </a:rPr>
              <a:t>0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5CC2C-8116-4DD9-9EC3-39E59136B5BA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 (2)</a:t>
            </a:r>
            <a:endParaRPr lang="en-ID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ABC27-EF4B-4C40-A7DA-4D3B6CA1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63920"/>
              </p:ext>
            </p:extLst>
          </p:nvPr>
        </p:nvGraphicFramePr>
        <p:xfrm>
          <a:off x="684343" y="2561706"/>
          <a:ext cx="4741683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068">
                  <a:extLst>
                    <a:ext uri="{9D8B030D-6E8A-4147-A177-3AD203B41FA5}">
                      <a16:colId xmlns:a16="http://schemas.microsoft.com/office/drawing/2014/main" val="4236891363"/>
                    </a:ext>
                  </a:extLst>
                </a:gridCol>
                <a:gridCol w="705852">
                  <a:extLst>
                    <a:ext uri="{9D8B030D-6E8A-4147-A177-3AD203B41FA5}">
                      <a16:colId xmlns:a16="http://schemas.microsoft.com/office/drawing/2014/main" val="2225919905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1822322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910988298"/>
                    </a:ext>
                  </a:extLst>
                </a:gridCol>
                <a:gridCol w="834190">
                  <a:extLst>
                    <a:ext uri="{9D8B030D-6E8A-4147-A177-3AD203B41FA5}">
                      <a16:colId xmlns:a16="http://schemas.microsoft.com/office/drawing/2014/main" val="3660319221"/>
                    </a:ext>
                  </a:extLst>
                </a:gridCol>
                <a:gridCol w="918194">
                  <a:extLst>
                    <a:ext uri="{9D8B030D-6E8A-4147-A177-3AD203B41FA5}">
                      <a16:colId xmlns:a16="http://schemas.microsoft.com/office/drawing/2014/main" val="55256593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44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574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-6,67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79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-8,28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-7,72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969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-9,00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-8,74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83916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EBACC45-3A20-4BBA-AB62-8D6696B3C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864799"/>
              </p:ext>
            </p:extLst>
          </p:nvPr>
        </p:nvGraphicFramePr>
        <p:xfrm>
          <a:off x="6765976" y="1513707"/>
          <a:ext cx="4901902" cy="2247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7CB712-D85F-4BBB-83F4-003DB6163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331503"/>
              </p:ext>
            </p:extLst>
          </p:nvPr>
        </p:nvGraphicFramePr>
        <p:xfrm>
          <a:off x="6765976" y="3952962"/>
          <a:ext cx="4901902" cy="224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AF59D29-1842-463B-BB3F-1033AC32CC7C}"/>
              </a:ext>
            </a:extLst>
          </p:cNvPr>
          <p:cNvSpPr/>
          <p:nvPr/>
        </p:nvSpPr>
        <p:spPr>
          <a:xfrm>
            <a:off x="6919273" y="6200486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8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2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22561-7410-481F-B590-74CEF1A7CDED}"/>
              </a:ext>
            </a:extLst>
          </p:cNvPr>
          <p:cNvSpPr/>
          <p:nvPr/>
        </p:nvSpPr>
        <p:spPr>
          <a:xfrm>
            <a:off x="6919273" y="3622348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7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1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52A9C-0C41-4535-BEBC-788D5B74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2224"/>
              </p:ext>
            </p:extLst>
          </p:nvPr>
        </p:nvGraphicFramePr>
        <p:xfrm>
          <a:off x="684343" y="4990401"/>
          <a:ext cx="3663315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590">
                  <a:extLst>
                    <a:ext uri="{9D8B030D-6E8A-4147-A177-3AD203B41FA5}">
                      <a16:colId xmlns:a16="http://schemas.microsoft.com/office/drawing/2014/main" val="224954217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087193345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8740233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42281379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 kinetika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Satuan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3155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1,0909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2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42036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20925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16,145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8645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53126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31226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2D08BD3-A80C-48C3-B197-165921D615E9}"/>
              </a:ext>
            </a:extLst>
          </p:cNvPr>
          <p:cNvSpPr/>
          <p:nvPr/>
        </p:nvSpPr>
        <p:spPr>
          <a:xfrm>
            <a:off x="684343" y="4215360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13.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Parameter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kinetika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30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18-23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8960192" y="231137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Massa </a:t>
            </a:r>
            <a:r>
              <a:rPr lang="en-US" b="1" err="1"/>
              <a:t>Reaktor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/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LA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/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DD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/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UD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/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/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/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A1632B8-AF4F-4414-A3CD-53814A1F843B}"/>
              </a:ext>
            </a:extLst>
          </p:cNvPr>
          <p:cNvSpPr/>
          <p:nvPr/>
        </p:nvSpPr>
        <p:spPr>
          <a:xfrm>
            <a:off x="8960190" y="502606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8960191" y="36576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85E8E-4C44-44C6-A7B8-010CF2F158C9}"/>
              </a:ext>
            </a:extLst>
          </p:cNvPr>
          <p:cNvSpPr/>
          <p:nvPr/>
        </p:nvSpPr>
        <p:spPr>
          <a:xfrm>
            <a:off x="8960191" y="43324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8960189" y="297300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4CCF54-E716-43C2-8F46-5E12BF43374C}"/>
              </a:ext>
            </a:extLst>
          </p:cNvPr>
          <p:cNvSpPr/>
          <p:nvPr/>
        </p:nvSpPr>
        <p:spPr>
          <a:xfrm>
            <a:off x="8960190" y="574074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(23)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82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energi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24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3" y="231137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Reaktor</a:t>
            </a:r>
            <a:endParaRPr lang="en-ID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10576873" y="384373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10576873" y="311984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/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/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</m:e>
                          </m:d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blipFill>
                <a:blip r:embed="rId3"/>
                <a:stretch>
                  <a:fillRect t="-91150" b="-9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/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/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ID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𝐿𝐴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𝐷𝐷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𝑈𝐷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𝐶𝑂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5E06AD2-48BD-48FC-99CE-D9FA37E2F488}"/>
              </a:ext>
            </a:extLst>
          </p:cNvPr>
          <p:cNvSpPr/>
          <p:nvPr/>
        </p:nvSpPr>
        <p:spPr>
          <a:xfrm>
            <a:off x="10576872" y="486870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27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Keterangan</a:t>
            </a:r>
            <a:endParaRPr lang="en-ID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3356C-B928-4890-91B2-A589F69437C0}"/>
              </a:ext>
            </a:extLst>
          </p:cNvPr>
          <p:cNvSpPr/>
          <p:nvPr/>
        </p:nvSpPr>
        <p:spPr>
          <a:xfrm>
            <a:off x="8093711" y="2460332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/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noFill/>
              <a:ln w="28575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 :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Massa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senyawa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(kg/m</a:t>
                </a:r>
                <a:r>
                  <a:rPr lang="en-ID" sz="1800" baseline="300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Kapasitas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panas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(J/kg K)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linear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fluida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(m/s)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(Pa)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(Pa)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Perubahan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entalpi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(J/mol)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ID" sz="1800" baseline="-250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(mol/L.s)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blipFill>
                <a:blip r:embed="rId2"/>
                <a:stretch>
                  <a:fillRect l="-564"/>
                </a:stretch>
              </a:blipFill>
              <a:ln w="28575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852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REAKTOR PIPA BERDAUR ULANG YANG BEROPERASI SECARA ADIABATIK</a:t>
            </a:r>
            <a:endParaRPr lang="en-ID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Reaktor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22FC7-6AE3-4B7D-9B27-C1D645C49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1897" y="1840235"/>
            <a:ext cx="8668204" cy="2394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68FE5C-D222-448B-B442-89176D0EFA23}"/>
              </a:ext>
            </a:extLst>
          </p:cNvPr>
          <p:cNvSpPr/>
          <p:nvPr/>
        </p:nvSpPr>
        <p:spPr>
          <a:xfrm>
            <a:off x="3175246" y="4316841"/>
            <a:ext cx="5615828" cy="3955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9. Skema reactor pipa </a:t>
            </a:r>
            <a:r>
              <a:rPr lang="en-US" err="1">
                <a:solidFill>
                  <a:schemeClr val="tx1"/>
                </a:solidFill>
              </a:rPr>
              <a:t>daur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ulang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adiabatik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67919-5E35-480D-9488-0D4D53B04B24}"/>
              </a:ext>
            </a:extLst>
          </p:cNvPr>
          <p:cNvSpPr/>
          <p:nvPr/>
        </p:nvSpPr>
        <p:spPr>
          <a:xfrm>
            <a:off x="684343" y="5106903"/>
            <a:ext cx="10716124" cy="73793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RR </a:t>
            </a:r>
            <a:r>
              <a:rPr lang="en-ID" sz="1800" err="1">
                <a:effectLst/>
                <a:ea typeface="Yu Mincho" panose="02020400000000000000" pitchFamily="18" charset="-128"/>
              </a:rPr>
              <a:t>adalah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= Nm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H</a:t>
            </a:r>
            <a:r>
              <a:rPr lang="en-ID" sz="1800" baseline="-25000">
                <a:effectLst/>
                <a:ea typeface="Yu Mincho" panose="02020400000000000000" pitchFamily="18" charset="-128"/>
              </a:rPr>
              <a:t>2</a:t>
            </a:r>
            <a:r>
              <a:rPr lang="en-ID" sz="1800">
                <a:effectLst/>
                <a:ea typeface="Yu Mincho" panose="02020400000000000000" pitchFamily="18" charset="-128"/>
              </a:rPr>
              <a:t> / 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awal</a:t>
            </a:r>
            <a:r>
              <a:rPr lang="en-ID" sz="1800">
                <a:effectLst/>
                <a:ea typeface="Yu Mincho" panose="02020400000000000000" pitchFamily="18" charset="-128"/>
              </a:rPr>
              <a:t> (</a:t>
            </a:r>
            <a:r>
              <a:rPr lang="en-ID" sz="1800" err="1">
                <a:effectLst/>
                <a:ea typeface="Yu Mincho" panose="02020400000000000000" pitchFamily="18" charset="-128"/>
              </a:rPr>
              <a:t>sebelum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dicampur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aliran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) </a:t>
            </a:r>
            <a:r>
              <a:rPr lang="en-ID" sz="1800" err="1">
                <a:effectLst/>
                <a:ea typeface="Yu Mincho" panose="02020400000000000000" pitchFamily="18" charset="-128"/>
              </a:rPr>
              <a:t>hanya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mengandung</a:t>
            </a:r>
            <a:r>
              <a:rPr lang="en-ID" sz="1800">
                <a:effectLst/>
                <a:ea typeface="Yu Mincho" panose="02020400000000000000" pitchFamily="18" charset="-128"/>
              </a:rPr>
              <a:t> gas </a:t>
            </a:r>
            <a:r>
              <a:rPr lang="en-ID" sz="1800" err="1">
                <a:effectLst/>
                <a:ea typeface="Yu Mincho" panose="02020400000000000000" pitchFamily="18" charset="-128"/>
              </a:rPr>
              <a:t>hidrogen</a:t>
            </a:r>
            <a:r>
              <a:rPr lang="en-ID" sz="1800">
                <a:effectLst/>
                <a:ea typeface="Yu Mincho" panose="02020400000000000000" pitchFamily="18" charset="-128"/>
              </a:rPr>
              <a:t> dan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5419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356618" y="272557"/>
            <a:ext cx="7475621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1047149" y="1213515"/>
            <a:ext cx="2941173" cy="630314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Masukkan </a:t>
            </a:r>
            <a:r>
              <a:rPr lang="en-US" b="1" err="1"/>
              <a:t>scipy</a:t>
            </a:r>
            <a:r>
              <a:rPr lang="en-US" b="1"/>
              <a:t>, </a:t>
            </a:r>
            <a:r>
              <a:rPr lang="en-US" b="1" err="1"/>
              <a:t>numpy</a:t>
            </a:r>
            <a:r>
              <a:rPr lang="en-US" b="1"/>
              <a:t>, dan </a:t>
            </a:r>
            <a:r>
              <a:rPr lang="en-US" b="1" err="1"/>
              <a:t>matplotlib.pyplot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4631-736A-416B-BDAA-FFEDF5AD9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8090" y="1213515"/>
            <a:ext cx="4184149" cy="630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9DF48-FE00-41F7-8E1A-21BDCE9ADF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73437" y="2289379"/>
            <a:ext cx="5748542" cy="42960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1047148" y="3595768"/>
            <a:ext cx="2941173" cy="1184780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variable parameter </a:t>
            </a:r>
            <a:r>
              <a:rPr lang="en-US" b="1" err="1"/>
              <a:t>kinetika</a:t>
            </a:r>
            <a:r>
              <a:rPr lang="en-US" b="1"/>
              <a:t>, variable </a:t>
            </a:r>
            <a:r>
              <a:rPr lang="en-US" b="1" err="1"/>
              <a:t>tetap</a:t>
            </a:r>
            <a:r>
              <a:rPr lang="en-US" b="1"/>
              <a:t>, variable </a:t>
            </a:r>
            <a:r>
              <a:rPr lang="en-US" b="1" err="1"/>
              <a:t>bebas</a:t>
            </a:r>
            <a:r>
              <a:rPr lang="en-US" b="1"/>
              <a:t> dan data </a:t>
            </a:r>
            <a:r>
              <a:rPr lang="en-US" b="1" err="1"/>
              <a:t>berat</a:t>
            </a:r>
            <a:r>
              <a:rPr lang="en-US" b="1"/>
              <a:t> </a:t>
            </a:r>
            <a:r>
              <a:rPr lang="en-US" b="1" err="1"/>
              <a:t>molekul</a:t>
            </a:r>
            <a:endParaRPr lang="en-ID" b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460674" y="2096874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824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213515"/>
            <a:ext cx="3974030" cy="63031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konstanta</a:t>
            </a:r>
            <a:r>
              <a:rPr lang="en-US" b="1"/>
              <a:t> </a:t>
            </a:r>
            <a:r>
              <a:rPr lang="en-US" b="1" err="1"/>
              <a:t>laju</a:t>
            </a:r>
            <a:r>
              <a:rPr lang="en-US" b="1"/>
              <a:t> </a:t>
            </a:r>
            <a:r>
              <a:rPr lang="en-US" b="1" err="1"/>
              <a:t>reaksi</a:t>
            </a:r>
            <a:r>
              <a:rPr lang="en-US" b="1"/>
              <a:t> (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temperatur</a:t>
            </a:r>
            <a:r>
              <a:rPr lang="en-US" b="1"/>
              <a:t> </a:t>
            </a:r>
            <a:r>
              <a:rPr lang="en-US" b="1" err="1"/>
              <a:t>dari</a:t>
            </a:r>
            <a:r>
              <a:rPr lang="en-US" b="1"/>
              <a:t> </a:t>
            </a:r>
            <a:r>
              <a:rPr lang="en-US" b="1" err="1"/>
              <a:t>Ea</a:t>
            </a:r>
            <a:r>
              <a:rPr lang="en-US" b="1"/>
              <a:t> dan A</a:t>
            </a:r>
            <a:r>
              <a:rPr lang="en-US" b="1" baseline="-25000"/>
              <a:t>0</a:t>
            </a:r>
            <a:r>
              <a:rPr lang="en-US" b="1"/>
              <a:t>)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2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2101507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921899-9E0E-4728-8381-7D65295567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03859" y="1158984"/>
            <a:ext cx="3094119" cy="8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1FC18-A335-4E5A-A07A-147DD99123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3859" y="2451427"/>
            <a:ext cx="3671636" cy="27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3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3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D11AE4B-FFBE-42E7-BA8F-AF9F7FE9220A}"/>
              </a:ext>
            </a:extLst>
          </p:cNvPr>
          <p:cNvPicPr/>
          <p:nvPr/>
        </p:nvPicPr>
        <p:blipFill rotWithShape="1">
          <a:blip r:embed="rId4"/>
          <a:srcRect l="725" r="24272"/>
          <a:stretch/>
        </p:blipFill>
        <p:spPr bwMode="auto">
          <a:xfrm>
            <a:off x="6208295" y="1130914"/>
            <a:ext cx="4470400" cy="5479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544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499459" y="1038032"/>
            <a:ext cx="4356626" cy="1021511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2015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4336,6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2018 : 5717,7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naik 31,8%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3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E4B4B-9755-4998-9A95-B6F9C365B5F2}"/>
              </a:ext>
            </a:extLst>
          </p:cNvPr>
          <p:cNvSpPr/>
          <p:nvPr/>
        </p:nvSpPr>
        <p:spPr>
          <a:xfrm>
            <a:off x="499459" y="2260279"/>
            <a:ext cx="4356626" cy="104011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Impor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2018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1518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(26,5%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084A3-4712-43E3-9E9F-558AA0AE9DBE}"/>
              </a:ext>
            </a:extLst>
          </p:cNvPr>
          <p:cNvSpPr/>
          <p:nvPr/>
        </p:nvSpPr>
        <p:spPr>
          <a:xfrm>
            <a:off x="499459" y="3501131"/>
            <a:ext cx="4356626" cy="1030387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Salah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satu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bakar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alternatif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b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minyak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nabati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C47EF-5F23-4431-BA37-8DE09635A106}"/>
              </a:ext>
            </a:extLst>
          </p:cNvPr>
          <p:cNvSpPr/>
          <p:nvPr/>
        </p:nvSpPr>
        <p:spPr>
          <a:xfrm>
            <a:off x="7039992" y="1049636"/>
            <a:ext cx="4626566" cy="104011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Indonesia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penghasil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kelapa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sawit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terbesar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di dunia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sejak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2006</a:t>
            </a:r>
            <a:r>
              <a:rPr lang="en-US" sz="1600" b="1" baseline="30000">
                <a:solidFill>
                  <a:schemeClr val="tx1"/>
                </a:solidFill>
                <a:cs typeface="Times New Roman" panose="02020603050405020304" pitchFamily="18" charset="0"/>
              </a:rPr>
              <a:t>[2]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: 31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ton)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26497B-1B51-455F-BB08-6E685BE5FCD7}"/>
              </a:ext>
            </a:extLst>
          </p:cNvPr>
          <p:cNvSpPr/>
          <p:nvPr/>
        </p:nvSpPr>
        <p:spPr>
          <a:xfrm>
            <a:off x="7039990" y="2285971"/>
            <a:ext cx="4626566" cy="1030387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Kandungan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utama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PKO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adalah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(C12) dan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miristat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 (C14)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1CF76D-961E-494F-930A-31732DFA0C53}"/>
              </a:ext>
            </a:extLst>
          </p:cNvPr>
          <p:cNvSpPr/>
          <p:nvPr/>
        </p:nvSpPr>
        <p:spPr>
          <a:xfrm>
            <a:off x="7041080" y="3501131"/>
            <a:ext cx="4626567" cy="1030387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Proses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Hidrodeoksigenasi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(HDO)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Hidroisomerisasi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FB91E-F8A6-4A36-940B-65E4D7F3A72F}"/>
              </a:ext>
            </a:extLst>
          </p:cNvPr>
          <p:cNvSpPr/>
          <p:nvPr/>
        </p:nvSpPr>
        <p:spPr>
          <a:xfrm>
            <a:off x="3316653" y="4863020"/>
            <a:ext cx="5227260" cy="912141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Diperlukan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simulasi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HDO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cs typeface="Times New Roman" panose="02020603050405020304" pitchFamily="18" charset="0"/>
              </a:rPr>
              <a:t>LATAR BELAKANG</a:t>
            </a:r>
            <a:endParaRPr lang="en-ID" sz="3000" b="1"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A421-A929-4B39-9281-3FE216C4033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5899212" y="1162975"/>
            <a:ext cx="31072" cy="3552629"/>
          </a:xfrm>
          <a:prstGeom prst="line">
            <a:avLst/>
          </a:prstGeom>
          <a:ln w="381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114A411-125C-4116-853F-CA341846D1EE}"/>
              </a:ext>
            </a:extLst>
          </p:cNvPr>
          <p:cNvSpPr/>
          <p:nvPr/>
        </p:nvSpPr>
        <p:spPr>
          <a:xfrm>
            <a:off x="2947387" y="4715604"/>
            <a:ext cx="5903650" cy="1171852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>
            <a:glow rad="1143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49C14-AFEA-4000-871D-1169D94BD74F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Kementrian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Energi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Daya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Mineral. (2020).  </a:t>
            </a:r>
            <a:r>
              <a:rPr lang="en-US" sz="1200" i="1">
                <a:solidFill>
                  <a:schemeClr val="tx1"/>
                </a:solidFill>
                <a:cs typeface="Times New Roman" panose="02020603050405020304" pitchFamily="18" charset="0"/>
              </a:rPr>
              <a:t>Handbook of Energy &amp; Economics Statistics of Indonesia 2019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Sequiño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A. C., dan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Magallon-Avenido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J. (2015).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IAMURE International Journal of Ecology and Conservation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(1).</a:t>
            </a:r>
            <a:endParaRPr lang="en-ID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1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954400"/>
            <a:ext cx="3974030" cy="1048421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err="1">
                <a:effectLst/>
                <a:ea typeface="Calibri" panose="020F0502020204030204" pitchFamily="34" charset="0"/>
              </a:rPr>
              <a:t>Perhitungan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masuk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r>
              <a:rPr lang="en-ID" sz="1800" b="1">
                <a:effectLst/>
                <a:ea typeface="Calibri" panose="020F0502020204030204" pitchFamily="34" charset="0"/>
              </a:rPr>
              <a:t> (</a:t>
            </a:r>
            <a:r>
              <a:rPr lang="en-ID" sz="1800" b="1" err="1">
                <a:effectLst/>
                <a:ea typeface="Calibri" panose="020F0502020204030204" pitchFamily="34" charset="0"/>
              </a:rPr>
              <a:t>campuran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aliran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daur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ulang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endParaRPr lang="en-ID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678181" y="5156638"/>
            <a:ext cx="3974030" cy="98963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err="1"/>
              <a:t>Pembuatan</a:t>
            </a:r>
            <a:r>
              <a:rPr lang="en-ID" b="1"/>
              <a:t> </a:t>
            </a:r>
            <a:r>
              <a:rPr lang="en-ID" b="1" err="1"/>
              <a:t>sintaks</a:t>
            </a:r>
            <a:r>
              <a:rPr lang="en-ID" b="1"/>
              <a:t> </a:t>
            </a:r>
            <a:r>
              <a:rPr lang="en-ID" b="1" err="1"/>
              <a:t>untuk</a:t>
            </a:r>
            <a:r>
              <a:rPr lang="en-ID" b="1"/>
              <a:t> </a:t>
            </a:r>
            <a:r>
              <a:rPr lang="en-ID" b="1" err="1"/>
              <a:t>integrasi</a:t>
            </a:r>
            <a:r>
              <a:rPr lang="en-ID" b="1"/>
              <a:t> </a:t>
            </a:r>
            <a:r>
              <a:rPr lang="en-ID" b="1" err="1"/>
              <a:t>persamaan</a:t>
            </a:r>
            <a:r>
              <a:rPr lang="en-ID" b="1"/>
              <a:t> </a:t>
            </a:r>
            <a:r>
              <a:rPr lang="en-ID" b="1" err="1"/>
              <a:t>diferensial</a:t>
            </a:r>
            <a:r>
              <a:rPr lang="en-ID" b="1"/>
              <a:t> </a:t>
            </a:r>
            <a:r>
              <a:rPr lang="en-ID" b="1" err="1"/>
              <a:t>dengan</a:t>
            </a:r>
            <a:r>
              <a:rPr lang="en-ID" b="1"/>
              <a:t> </a:t>
            </a:r>
            <a:r>
              <a:rPr lang="en-ID" b="1" err="1"/>
              <a:t>odeint</a:t>
            </a:r>
            <a:endParaRPr lang="en-ID" sz="1600" b="1"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4493753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8F4E8-DBE4-41B6-AD21-76A5B3366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39325" y="1084913"/>
            <a:ext cx="5213685" cy="306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ADD5C-03D7-429D-BFA6-3E2E70EEE86B}"/>
              </a:ext>
            </a:extLst>
          </p:cNvPr>
          <p:cNvPicPr/>
          <p:nvPr/>
        </p:nvPicPr>
        <p:blipFill rotWithShape="1">
          <a:blip r:embed="rId3"/>
          <a:srcRect t="68983"/>
          <a:stretch/>
        </p:blipFill>
        <p:spPr bwMode="auto">
          <a:xfrm>
            <a:off x="5839326" y="4870396"/>
            <a:ext cx="4678129" cy="1439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290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46097" y="3175590"/>
            <a:ext cx="3974030" cy="1324406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>
                <a:effectLst/>
                <a:ea typeface="Calibri" panose="020F0502020204030204" pitchFamily="34" charset="0"/>
              </a:rPr>
              <a:t>Plotting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profil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temperatur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selektivitas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konversi</a:t>
            </a:r>
            <a:r>
              <a:rPr lang="en-ID" sz="1800" b="1">
                <a:effectLst/>
                <a:ea typeface="Calibri" panose="020F0502020204030204" pitchFamily="34" charset="0"/>
              </a:rPr>
              <a:t>,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di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sepanjang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endParaRPr lang="en-ID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9279A-E1EB-4F8E-B332-D46E31446C28}"/>
              </a:ext>
            </a:extLst>
          </p:cNvPr>
          <p:cNvPicPr/>
          <p:nvPr/>
        </p:nvPicPr>
        <p:blipFill rotWithShape="1">
          <a:blip r:embed="rId2"/>
          <a:srcRect r="6989"/>
          <a:stretch/>
        </p:blipFill>
        <p:spPr bwMode="auto">
          <a:xfrm>
            <a:off x="5761272" y="1144487"/>
            <a:ext cx="5179444" cy="538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162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F15E2D-83A3-4414-B7A2-0A9F81AF9399}"/>
              </a:ext>
            </a:extLst>
          </p:cNvPr>
          <p:cNvSpPr/>
          <p:nvPr/>
        </p:nvSpPr>
        <p:spPr>
          <a:xfrm>
            <a:off x="737938" y="1109939"/>
            <a:ext cx="10716124" cy="86969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temperatur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623 K,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H2/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150 (Nm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lang="en-ID" sz="1800" baseline="-25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Asam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Laurat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30 bar,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Recycle = 4, LHSV= 1 jam</a:t>
            </a:r>
            <a:r>
              <a:rPr lang="en-ID" baseline="30000"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4m, Volume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20 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143CC-0AFC-421D-B200-2E20B75ECEA9}"/>
              </a:ext>
            </a:extLst>
          </p:cNvPr>
          <p:cNvPicPr/>
          <p:nvPr/>
        </p:nvPicPr>
        <p:blipFill rotWithShape="1">
          <a:blip r:embed="rId2"/>
          <a:srcRect t="6794"/>
          <a:stretch/>
        </p:blipFill>
        <p:spPr>
          <a:xfrm>
            <a:off x="737938" y="2356701"/>
            <a:ext cx="4707124" cy="351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92B7-E341-4EE7-BDE7-6C75A8D2A0D8}"/>
              </a:ext>
            </a:extLst>
          </p:cNvPr>
          <p:cNvPicPr/>
          <p:nvPr/>
        </p:nvPicPr>
        <p:blipFill rotWithShape="1">
          <a:blip r:embed="rId3"/>
          <a:srcRect t="8543"/>
          <a:stretch/>
        </p:blipFill>
        <p:spPr>
          <a:xfrm>
            <a:off x="6601703" y="2422689"/>
            <a:ext cx="4983655" cy="3449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8" y="5993233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10.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7" y="5993232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11.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konsentrasi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21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7" y="5900389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12.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%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6" y="5900388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13.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F2F4E-BC4F-442C-8441-6AB5BA580894}"/>
              </a:ext>
            </a:extLst>
          </p:cNvPr>
          <p:cNvPicPr/>
          <p:nvPr/>
        </p:nvPicPr>
        <p:blipFill rotWithShape="1">
          <a:blip r:embed="rId2"/>
          <a:srcRect t="8410"/>
          <a:stretch/>
        </p:blipFill>
        <p:spPr>
          <a:xfrm>
            <a:off x="737938" y="1904214"/>
            <a:ext cx="5059547" cy="3696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F4576-021D-43CA-B742-15D52F35B137}"/>
              </a:ext>
            </a:extLst>
          </p:cNvPr>
          <p:cNvPicPr/>
          <p:nvPr/>
        </p:nvPicPr>
        <p:blipFill rotWithShape="1">
          <a:blip r:embed="rId3"/>
          <a:srcRect t="6541"/>
          <a:stretch/>
        </p:blipFill>
        <p:spPr>
          <a:xfrm>
            <a:off x="6394516" y="1828800"/>
            <a:ext cx="5190841" cy="37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2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VALIDASI MODEL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7A612-6976-4954-9E97-0542B3241D84}"/>
              </a:ext>
            </a:extLst>
          </p:cNvPr>
          <p:cNvSpPr/>
          <p:nvPr/>
        </p:nvSpPr>
        <p:spPr>
          <a:xfrm>
            <a:off x="3606812" y="2790447"/>
            <a:ext cx="4978375" cy="2215299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Model </a:t>
            </a:r>
            <a:r>
              <a:rPr lang="en-US" sz="2000" err="1"/>
              <a:t>reaksi</a:t>
            </a:r>
            <a:r>
              <a:rPr lang="en-US" sz="2000"/>
              <a:t> </a:t>
            </a:r>
            <a:r>
              <a:rPr lang="en-US" sz="2000" err="1"/>
              <a:t>beserta</a:t>
            </a:r>
            <a:r>
              <a:rPr lang="en-US" sz="2000"/>
              <a:t> data </a:t>
            </a:r>
            <a:r>
              <a:rPr lang="en-US" sz="2000" err="1"/>
              <a:t>kinetika</a:t>
            </a:r>
            <a:r>
              <a:rPr lang="en-US" sz="2000"/>
              <a:t> yang </a:t>
            </a:r>
            <a:r>
              <a:rPr lang="en-US" sz="2000" err="1"/>
              <a:t>telah</a:t>
            </a:r>
            <a:r>
              <a:rPr lang="en-US" sz="2000"/>
              <a:t> </a:t>
            </a:r>
            <a:r>
              <a:rPr lang="en-US" sz="2000" err="1"/>
              <a:t>dibuat</a:t>
            </a:r>
            <a:r>
              <a:rPr lang="en-US" sz="2000"/>
              <a:t> </a:t>
            </a:r>
            <a:r>
              <a:rPr lang="en-US" sz="2000" err="1"/>
              <a:t>dibandingkan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konversi</a:t>
            </a:r>
            <a:r>
              <a:rPr lang="en-US" sz="2000"/>
              <a:t> dan </a:t>
            </a:r>
            <a:r>
              <a:rPr lang="en-US" sz="2000" err="1"/>
              <a:t>distribusi</a:t>
            </a:r>
            <a:r>
              <a:rPr lang="en-US" sz="2000"/>
              <a:t> </a:t>
            </a:r>
            <a:r>
              <a:rPr lang="en-US" sz="2000" err="1"/>
              <a:t>produk</a:t>
            </a:r>
            <a:r>
              <a:rPr lang="en-US" sz="2000"/>
              <a:t> pada </a:t>
            </a:r>
            <a:r>
              <a:rPr lang="en-US" sz="2000" err="1"/>
              <a:t>jurnal</a:t>
            </a:r>
            <a:r>
              <a:rPr lang="en-US" sz="2000"/>
              <a:t> </a:t>
            </a:r>
            <a:r>
              <a:rPr lang="en-US" sz="2000" err="1"/>
              <a:t>referensi</a:t>
            </a:r>
            <a:r>
              <a:rPr lang="en-US" sz="2000"/>
              <a:t> </a:t>
            </a:r>
            <a:r>
              <a:rPr lang="en-US" sz="2000" err="1"/>
              <a:t>sesuai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kondisi</a:t>
            </a:r>
            <a:r>
              <a:rPr lang="en-US" sz="2000"/>
              <a:t> </a:t>
            </a:r>
            <a:r>
              <a:rPr lang="en-US" sz="2000" err="1"/>
              <a:t>operasi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448424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LAIN </a:t>
            </a:r>
            <a:r>
              <a:rPr lang="en-US" sz="4000" b="1" err="1"/>
              <a:t>LAIN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25615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KEROSIN VS 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2630078"/>
            <a:ext cx="10716124" cy="1923068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Perbedaan</a:t>
            </a:r>
            <a:r>
              <a:rPr lang="en-US" sz="2000" b="1"/>
              <a:t> </a:t>
            </a:r>
            <a:r>
              <a:rPr lang="en-US" sz="2000" b="1" err="1"/>
              <a:t>avtur</a:t>
            </a:r>
            <a:r>
              <a:rPr lang="en-US" sz="2000" b="1"/>
              <a:t> </a:t>
            </a:r>
            <a:r>
              <a:rPr lang="en-US" sz="2000" b="1" err="1"/>
              <a:t>dengan</a:t>
            </a:r>
            <a:r>
              <a:rPr lang="en-US" sz="2000" b="1"/>
              <a:t> </a:t>
            </a:r>
            <a:r>
              <a:rPr lang="en-US" sz="2000" b="1" err="1"/>
              <a:t>kerosin</a:t>
            </a:r>
            <a:r>
              <a:rPr lang="en-US" sz="2000" b="1"/>
              <a:t> </a:t>
            </a:r>
            <a:r>
              <a:rPr lang="en-US" sz="2000"/>
              <a:t>:</a:t>
            </a:r>
          </a:p>
          <a:p>
            <a:pPr algn="ctr"/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murni</a:t>
            </a:r>
            <a:r>
              <a:rPr lang="en-US" sz="2000"/>
              <a:t> (refined) </a:t>
            </a:r>
            <a:r>
              <a:rPr lang="en-US" sz="2000" err="1"/>
              <a:t>dibanding</a:t>
            </a:r>
            <a:r>
              <a:rPr lang="en-US" sz="2000"/>
              <a:t> </a:t>
            </a:r>
            <a:r>
              <a:rPr lang="en-US" sz="2000" err="1"/>
              <a:t>kerosin</a:t>
            </a:r>
            <a:r>
              <a:rPr lang="en-US" sz="2000"/>
              <a:t>,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banyak</a:t>
            </a:r>
            <a:r>
              <a:rPr lang="en-US" sz="2000"/>
              <a:t> </a:t>
            </a:r>
            <a:r>
              <a:rPr lang="en-US" sz="2000" err="1"/>
              <a:t>syarat</a:t>
            </a:r>
            <a:r>
              <a:rPr lang="en-US" sz="2000"/>
              <a:t> </a:t>
            </a:r>
            <a:r>
              <a:rPr lang="en-US" sz="2000" err="1"/>
              <a:t>spesifikasi</a:t>
            </a:r>
            <a:r>
              <a:rPr lang="en-US" sz="2000"/>
              <a:t> yang </a:t>
            </a:r>
            <a:r>
              <a:rPr lang="en-US" sz="2000" err="1"/>
              <a:t>harus</a:t>
            </a:r>
            <a:r>
              <a:rPr lang="en-US" sz="2000"/>
              <a:t> </a:t>
            </a:r>
            <a:r>
              <a:rPr lang="en-US" sz="2000" err="1"/>
              <a:t>dipenuhi</a:t>
            </a:r>
            <a:r>
              <a:rPr lang="en-US" sz="2000"/>
              <a:t> </a:t>
            </a:r>
            <a:r>
              <a:rPr lang="en-US" sz="2000" err="1"/>
              <a:t>seperti</a:t>
            </a:r>
            <a:r>
              <a:rPr lang="en-US" sz="2000"/>
              <a:t> </a:t>
            </a:r>
            <a:r>
              <a:rPr lang="en-US" sz="2000" err="1"/>
              <a:t>titik</a:t>
            </a:r>
            <a:r>
              <a:rPr lang="en-US" sz="2000"/>
              <a:t> </a:t>
            </a:r>
            <a:r>
              <a:rPr lang="en-US" sz="2000" err="1"/>
              <a:t>beku</a:t>
            </a:r>
            <a:r>
              <a:rPr lang="en-US" sz="2000"/>
              <a:t>, flash point, </a:t>
            </a:r>
            <a:r>
              <a:rPr lang="en-US" sz="2000" err="1"/>
              <a:t>viskositas</a:t>
            </a:r>
            <a:r>
              <a:rPr lang="en-US" sz="2000"/>
              <a:t>, </a:t>
            </a:r>
            <a:r>
              <a:rPr lang="en-US" sz="2000" err="1"/>
              <a:t>kandungan</a:t>
            </a:r>
            <a:r>
              <a:rPr lang="en-US" sz="2000"/>
              <a:t> sulfur, dan </a:t>
            </a:r>
            <a:r>
              <a:rPr lang="en-US" sz="2000" err="1"/>
              <a:t>energi</a:t>
            </a:r>
            <a:r>
              <a:rPr lang="en-US" sz="2000"/>
              <a:t> </a:t>
            </a:r>
            <a:r>
              <a:rPr lang="en-US" sz="2000" err="1"/>
              <a:t>spesifik</a:t>
            </a:r>
            <a:r>
              <a:rPr lang="en-US" sz="2000"/>
              <a:t>.</a:t>
            </a:r>
          </a:p>
          <a:p>
            <a:pPr algn="ctr"/>
            <a:r>
              <a:rPr lang="en-US" sz="2000" err="1"/>
              <a:t>Beberapa</a:t>
            </a:r>
            <a:r>
              <a:rPr lang="en-US" sz="2000"/>
              <a:t> </a:t>
            </a:r>
            <a:r>
              <a:rPr lang="en-US" sz="2000" err="1"/>
              <a:t>jenis</a:t>
            </a:r>
            <a:r>
              <a:rPr lang="en-US" sz="2000"/>
              <a:t> </a:t>
            </a:r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memiliki</a:t>
            </a:r>
            <a:r>
              <a:rPr lang="en-US" sz="2000"/>
              <a:t> additives agar </a:t>
            </a:r>
            <a:r>
              <a:rPr lang="en-US" sz="2000" err="1"/>
              <a:t>terbakar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sempurna</a:t>
            </a:r>
            <a:r>
              <a:rPr lang="en-US" sz="2000"/>
              <a:t>, </a:t>
            </a:r>
            <a:r>
              <a:rPr lang="en-US" sz="2000" err="1"/>
              <a:t>bersih</a:t>
            </a:r>
            <a:r>
              <a:rPr lang="en-US" sz="2000"/>
              <a:t> dan </a:t>
            </a:r>
            <a:r>
              <a:rPr lang="en-US" sz="2000" err="1"/>
              <a:t>efisien</a:t>
            </a:r>
            <a:r>
              <a:rPr lang="en-US" sz="2000"/>
              <a:t> </a:t>
            </a:r>
            <a:r>
              <a:rPr lang="en-US" sz="2000" err="1"/>
              <a:t>serta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mencegah</a:t>
            </a:r>
            <a:r>
              <a:rPr lang="en-US" sz="2000"/>
              <a:t> </a:t>
            </a:r>
            <a:r>
              <a:rPr lang="en-US" sz="2000" err="1"/>
              <a:t>terbentuknya</a:t>
            </a:r>
            <a:r>
              <a:rPr lang="en-US" sz="2000"/>
              <a:t> es dan </a:t>
            </a:r>
            <a:r>
              <a:rPr lang="en-US" sz="2000" err="1"/>
              <a:t>korosi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058966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2" y="998812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jet fuel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alcohol </a:t>
            </a:r>
            <a:r>
              <a:rPr lang="en-US" err="1">
                <a:solidFill>
                  <a:schemeClr val="tx1"/>
                </a:solidFill>
              </a:rPr>
              <a:t>melalui</a:t>
            </a:r>
            <a:r>
              <a:rPr lang="en-US">
                <a:solidFill>
                  <a:schemeClr val="tx1"/>
                </a:solidFill>
              </a:rPr>
              <a:t> proses </a:t>
            </a:r>
            <a:r>
              <a:rPr lang="en-US" err="1">
                <a:solidFill>
                  <a:schemeClr val="tx1"/>
                </a:solidFill>
              </a:rPr>
              <a:t>dehidrasi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oligomerisasi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hidrogenasi</a:t>
            </a:r>
            <a:r>
              <a:rPr lang="en-US">
                <a:solidFill>
                  <a:schemeClr val="tx1"/>
                </a:solidFill>
              </a:rPr>
              <a:t> dan </a:t>
            </a:r>
            <a:r>
              <a:rPr lang="en-US" err="1">
                <a:solidFill>
                  <a:schemeClr val="tx1"/>
                </a:solidFill>
              </a:rPr>
              <a:t>fraksionasi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ATJ (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14. Proses 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4F08B-E2BE-4C94-9B98-0D577B9A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18" y="1931788"/>
            <a:ext cx="6021163" cy="3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6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1" y="995576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Proses </a:t>
            </a:r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syngas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FT (</a:t>
            </a:r>
            <a:r>
              <a:rPr lang="en-US" i="1">
                <a:solidFill>
                  <a:schemeClr val="tx1"/>
                </a:solidFill>
              </a:rPr>
              <a:t>Fischer-</a:t>
            </a:r>
            <a:r>
              <a:rPr lang="en-US" i="1" err="1">
                <a:solidFill>
                  <a:schemeClr val="tx1"/>
                </a:solidFill>
              </a:rPr>
              <a:t>Tropsch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15. Proses FT </a:t>
            </a:r>
            <a:r>
              <a:rPr lang="en-US" i="1">
                <a:solidFill>
                  <a:schemeClr val="tx1"/>
                </a:solidFill>
              </a:rPr>
              <a:t>biomass to liquid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BC240-0EC0-406C-8393-4FFCCA5E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82" y="2272362"/>
            <a:ext cx="8438635" cy="26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9B2D9-00CD-47A6-99CC-D831709D7C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336" y="1388569"/>
            <a:ext cx="6920826" cy="4080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A8072-4B43-4A37-A2BD-4DD63CF476E4}"/>
              </a:ext>
            </a:extLst>
          </p:cNvPr>
          <p:cNvSpPr/>
          <p:nvPr/>
        </p:nvSpPr>
        <p:spPr>
          <a:xfrm>
            <a:off x="474040" y="5793724"/>
            <a:ext cx="6687418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16.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refined rapeseed oil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31585-6DAB-4ABD-892D-AFC43E9D67D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Bejblova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Kubic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(2010). DOI : https://doi.org/10.1007/s11244-009-9421-z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3208D-1B78-4E6B-8797-8EEB1B363555}"/>
              </a:ext>
            </a:extLst>
          </p:cNvPr>
          <p:cNvSpPr/>
          <p:nvPr/>
        </p:nvSpPr>
        <p:spPr>
          <a:xfrm>
            <a:off x="7537165" y="1805211"/>
            <a:ext cx="4022774" cy="3910361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alcohol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atau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hydrogen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intermediet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selektivitas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alkana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rantai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genap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tinggi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dibanding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sz="16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4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C2D824-8573-45D5-83E8-F10F31523F1B}"/>
              </a:ext>
            </a:extLst>
          </p:cNvPr>
          <p:cNvSpPr/>
          <p:nvPr/>
        </p:nvSpPr>
        <p:spPr>
          <a:xfrm>
            <a:off x="3175246" y="18643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cs typeface="Times New Roman" panose="02020603050405020304" pitchFamily="18" charset="0"/>
              </a:rPr>
              <a:t>AVTUR</a:t>
            </a:r>
            <a:endParaRPr lang="en-ID" sz="3000" b="1"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7F1AE8-DE32-4BD7-B0A1-28DE75E36DCF}"/>
              </a:ext>
            </a:extLst>
          </p:cNvPr>
          <p:cNvSpPr/>
          <p:nvPr/>
        </p:nvSpPr>
        <p:spPr>
          <a:xfrm>
            <a:off x="97654" y="1910274"/>
            <a:ext cx="6110641" cy="3013962"/>
          </a:xfrm>
          <a:prstGeom prst="rect">
            <a:avLst/>
          </a:prstGeom>
          <a:noFill/>
          <a:ln w="38100">
            <a:solidFill>
              <a:srgbClr val="005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7FFD6-A9E3-41FB-B41B-9B40D3E07790}"/>
              </a:ext>
            </a:extLst>
          </p:cNvPr>
          <p:cNvSpPr/>
          <p:nvPr/>
        </p:nvSpPr>
        <p:spPr>
          <a:xfrm>
            <a:off x="6297070" y="1621410"/>
            <a:ext cx="5797275" cy="3535052"/>
          </a:xfrm>
          <a:prstGeom prst="rect">
            <a:avLst/>
          </a:prstGeom>
          <a:solidFill>
            <a:srgbClr val="BB61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3B990-C678-481F-B7A1-07E2F9B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71507"/>
              </p:ext>
            </p:extLst>
          </p:nvPr>
        </p:nvGraphicFramePr>
        <p:xfrm>
          <a:off x="6297071" y="2394774"/>
          <a:ext cx="5797274" cy="214204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43479">
                  <a:extLst>
                    <a:ext uri="{9D8B030D-6E8A-4147-A177-3AD203B41FA5}">
                      <a16:colId xmlns:a16="http://schemas.microsoft.com/office/drawing/2014/main" val="2353659284"/>
                    </a:ext>
                  </a:extLst>
                </a:gridCol>
                <a:gridCol w="1042319">
                  <a:extLst>
                    <a:ext uri="{9D8B030D-6E8A-4147-A177-3AD203B41FA5}">
                      <a16:colId xmlns:a16="http://schemas.microsoft.com/office/drawing/2014/main" val="3678464259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876365571"/>
                    </a:ext>
                  </a:extLst>
                </a:gridCol>
                <a:gridCol w="1004879">
                  <a:extLst>
                    <a:ext uri="{9D8B030D-6E8A-4147-A177-3AD203B41FA5}">
                      <a16:colId xmlns:a16="http://schemas.microsoft.com/office/drawing/2014/main" val="577704540"/>
                    </a:ext>
                  </a:extLst>
                </a:gridCol>
              </a:tblGrid>
              <a:tr h="255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Properti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Jet-A1</a:t>
                      </a:r>
                      <a:r>
                        <a:rPr lang="en-ID" sz="1500" baseline="30000">
                          <a:effectLst/>
                        </a:rPr>
                        <a:t>a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 A</a:t>
                      </a:r>
                      <a:r>
                        <a:rPr lang="en-ID" sz="1500" baseline="30000">
                          <a:effectLst/>
                        </a:rPr>
                        <a:t>b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JP-8</a:t>
                      </a:r>
                      <a:r>
                        <a:rPr lang="en-ID" sz="1500" baseline="30000">
                          <a:effectLst/>
                        </a:rPr>
                        <a:t>c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926852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Densitas pada 15 </a:t>
                      </a: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C, (kg/m3)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1425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Flash Point (</a:t>
                      </a: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C)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19280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Titik Beku (</a:t>
                      </a: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C)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767979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Spesifikasi dari DEF STAN 91-91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922753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b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ASTM D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310190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c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MIL-DTL-83133E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647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5D0C3C-F12F-4078-94A1-0A9CDD214199}"/>
              </a:ext>
            </a:extLst>
          </p:cNvPr>
          <p:cNvSpPr/>
          <p:nvPr/>
        </p:nvSpPr>
        <p:spPr>
          <a:xfrm>
            <a:off x="6297068" y="1928879"/>
            <a:ext cx="5506085" cy="294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/>
              <a:t>Tabel</a:t>
            </a:r>
            <a:r>
              <a:rPr lang="en-US"/>
              <a:t> 1.  </a:t>
            </a:r>
            <a:r>
              <a:rPr lang="en-US" err="1"/>
              <a:t>Spesifikasi</a:t>
            </a:r>
            <a:r>
              <a:rPr lang="en-US"/>
              <a:t> </a:t>
            </a:r>
            <a:r>
              <a:rPr lang="en-US" err="1"/>
              <a:t>avtur</a:t>
            </a:r>
            <a:r>
              <a:rPr lang="en-US" baseline="30000"/>
              <a:t>[2]</a:t>
            </a:r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BA849-04A5-4637-AB6F-52C9BB1BFA26}"/>
              </a:ext>
            </a:extLst>
          </p:cNvPr>
          <p:cNvSpPr/>
          <p:nvPr/>
        </p:nvSpPr>
        <p:spPr>
          <a:xfrm>
            <a:off x="186426" y="3984040"/>
            <a:ext cx="5909571" cy="798991"/>
          </a:xfrm>
          <a:prstGeom prst="rect">
            <a:avLst/>
          </a:prstGeom>
          <a:solidFill>
            <a:srgbClr val="007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/>
              <a:t>Jenis</a:t>
            </a:r>
            <a:r>
              <a:rPr lang="en-US"/>
              <a:t> </a:t>
            </a:r>
            <a:r>
              <a:rPr lang="en-US" err="1"/>
              <a:t>avtur</a:t>
            </a:r>
            <a:r>
              <a:rPr lang="en-US"/>
              <a:t> : Jet-A (AS), Jet-A1 (di </a:t>
            </a:r>
            <a:r>
              <a:rPr lang="en-US" err="1"/>
              <a:t>luar</a:t>
            </a:r>
            <a:r>
              <a:rPr lang="en-US"/>
              <a:t> AS), JP-8 (</a:t>
            </a:r>
            <a:r>
              <a:rPr lang="en-US" err="1"/>
              <a:t>militer</a:t>
            </a:r>
            <a:r>
              <a:rPr lang="en-US"/>
              <a:t>)</a:t>
            </a:r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ED337-2BA8-4F57-92A0-31991707297E}"/>
              </a:ext>
            </a:extLst>
          </p:cNvPr>
          <p:cNvSpPr/>
          <p:nvPr/>
        </p:nvSpPr>
        <p:spPr>
          <a:xfrm>
            <a:off x="186427" y="1989952"/>
            <a:ext cx="5909571" cy="1695635"/>
          </a:xfrm>
          <a:prstGeom prst="rect">
            <a:avLst/>
          </a:prstGeom>
          <a:solidFill>
            <a:srgbClr val="007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/>
              <a:t>Karakteristik</a:t>
            </a:r>
            <a:r>
              <a:rPr lang="en-US"/>
              <a:t> </a:t>
            </a:r>
            <a:r>
              <a:rPr lang="en-US" err="1"/>
              <a:t>umum</a:t>
            </a:r>
            <a:r>
              <a:rPr lang="en-US"/>
              <a:t> </a:t>
            </a:r>
            <a:r>
              <a:rPr lang="en-US" err="1"/>
              <a:t>avtur</a:t>
            </a:r>
            <a:r>
              <a:rPr lang="en-US" baseline="30000"/>
              <a:t>[1] </a:t>
            </a:r>
            <a:r>
              <a:rPr lang="en-US"/>
              <a:t>: </a:t>
            </a:r>
          </a:p>
          <a:p>
            <a:pPr marL="285750" indent="-285750">
              <a:buFontTx/>
              <a:buChar char="-"/>
            </a:pP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berwarna</a:t>
            </a:r>
            <a:endParaRPr lang="en-US"/>
          </a:p>
          <a:p>
            <a:pPr marL="285750" indent="-285750">
              <a:buFontTx/>
              <a:buChar char="-"/>
            </a:pPr>
            <a:r>
              <a:rPr lang="en-US" err="1"/>
              <a:t>Relatif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volatil</a:t>
            </a:r>
            <a:endParaRPr lang="en-US"/>
          </a:p>
          <a:p>
            <a:pPr marL="285750" indent="-285750">
              <a:buFontTx/>
              <a:buChar char="-"/>
            </a:pPr>
            <a:r>
              <a:rPr lang="en-US" err="1"/>
              <a:t>Komposisi</a:t>
            </a:r>
            <a:r>
              <a:rPr lang="en-US"/>
              <a:t> rata </a:t>
            </a:r>
            <a:r>
              <a:rPr lang="en-US" err="1"/>
              <a:t>rata</a:t>
            </a:r>
            <a:r>
              <a:rPr lang="en-US"/>
              <a:t> C</a:t>
            </a:r>
            <a:r>
              <a:rPr lang="en-US" baseline="-25000"/>
              <a:t>12,5</a:t>
            </a:r>
            <a:r>
              <a:rPr lang="en-US"/>
              <a:t>H</a:t>
            </a:r>
            <a:r>
              <a:rPr lang="en-US" baseline="-25000"/>
              <a:t>24,4</a:t>
            </a:r>
            <a:r>
              <a:rPr lang="en-US"/>
              <a:t> ,</a:t>
            </a:r>
            <a:r>
              <a:rPr lang="en-US" err="1"/>
              <a:t>massa</a:t>
            </a:r>
            <a:r>
              <a:rPr lang="en-US"/>
              <a:t> molar 175 g/ mol</a:t>
            </a:r>
          </a:p>
          <a:p>
            <a:pPr marL="285750" indent="-285750">
              <a:buFontTx/>
              <a:buChar char="-"/>
            </a:pPr>
            <a:r>
              <a:rPr lang="en-US" err="1"/>
              <a:t>Rentang</a:t>
            </a:r>
            <a:r>
              <a:rPr lang="en-US"/>
              <a:t> </a:t>
            </a:r>
            <a:r>
              <a:rPr lang="en-US" err="1"/>
              <a:t>rantai</a:t>
            </a:r>
            <a:r>
              <a:rPr lang="en-US"/>
              <a:t> </a:t>
            </a:r>
            <a:r>
              <a:rPr lang="en-US" err="1"/>
              <a:t>karbon</a:t>
            </a:r>
            <a:r>
              <a:rPr lang="en-US"/>
              <a:t> </a:t>
            </a:r>
            <a:r>
              <a:rPr lang="en-US" err="1"/>
              <a:t>avtur</a:t>
            </a:r>
            <a:r>
              <a:rPr lang="en-US"/>
              <a:t> C</a:t>
            </a:r>
            <a:r>
              <a:rPr lang="en-US" baseline="-25000"/>
              <a:t>9</a:t>
            </a:r>
            <a:r>
              <a:rPr lang="en-US"/>
              <a:t>-C</a:t>
            </a:r>
            <a:r>
              <a:rPr lang="en-US" baseline="-25000"/>
              <a:t>15</a:t>
            </a:r>
            <a:endParaRPr lang="en-ID" baseline="-25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8AD617-C8E7-4929-A923-ADE8D1B33BC0}"/>
              </a:ext>
            </a:extLst>
          </p:cNvPr>
          <p:cNvSpPr/>
          <p:nvPr/>
        </p:nvSpPr>
        <p:spPr>
          <a:xfrm>
            <a:off x="11585358" y="6548856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39F07-B1F0-490C-9307-C62A42E76910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Goodger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E., dan Vere, R. (1985):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Aviation Fuels Technology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Macmillan Publishers Ltd, Hampshire and London.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Nelson, E. S., dan Reddy, D. R. (2017):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Sustainable Energy Developments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Taylor &amp; Francis Group, London.</a:t>
            </a:r>
          </a:p>
        </p:txBody>
      </p:sp>
    </p:spTree>
    <p:extLst>
      <p:ext uri="{BB962C8B-B14F-4D97-AF65-F5344CB8AC3E}">
        <p14:creationId xmlns:p14="http://schemas.microsoft.com/office/powerpoint/2010/main" val="1975411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06DF5-2E72-4352-A2F1-3B8A0EC5A70F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Yenumala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(2016).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Reaction Kinetics, Mechanisms and Catalysis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(1), 109–128.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4F291-2077-46DD-BE81-E58CE4154F34}"/>
              </a:ext>
            </a:extLst>
          </p:cNvPr>
          <p:cNvSpPr/>
          <p:nvPr/>
        </p:nvSpPr>
        <p:spPr>
          <a:xfrm>
            <a:off x="506673" y="5145544"/>
            <a:ext cx="7036210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17.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tripalmitin dan tristearin</a:t>
            </a:r>
            <a:endParaRPr lang="en-ID" sz="1600">
              <a:solidFill>
                <a:schemeClr val="tx1"/>
              </a:solidFill>
            </a:endParaRP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C917F00-74D3-420D-AB44-DEAFE39324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1" y="1514493"/>
            <a:ext cx="7407875" cy="3314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F7523-B1DE-4355-A561-E4CC1A71FBE9}"/>
              </a:ext>
            </a:extLst>
          </p:cNvPr>
          <p:cNvSpPr/>
          <p:nvPr/>
        </p:nvSpPr>
        <p:spPr>
          <a:xfrm>
            <a:off x="7927942" y="1729007"/>
            <a:ext cx="3631996" cy="3812463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600" err="1">
                <a:solidFill>
                  <a:schemeClr val="tx1"/>
                </a:solidFill>
                <a:ea typeface="Calibri" panose="020F0502020204030204" pitchFamily="34" charset="0"/>
              </a:rPr>
              <a:t>T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erjadi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trigliserida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lemaknya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Kemudian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dekarbonilasi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heptadekana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pentadekana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serta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CO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by-product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alkohol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dilanjutkan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dehidrasi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olefin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berakhir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oktadekana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heksadekana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41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F5D82-9CA7-4DFF-9FAA-1E8D8B8B2D8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E5403-FFA1-4B1E-9869-4523DCE81045}"/>
              </a:ext>
            </a:extLst>
          </p:cNvPr>
          <p:cNvSpPr/>
          <p:nvPr/>
        </p:nvSpPr>
        <p:spPr>
          <a:xfrm>
            <a:off x="474040" y="5886702"/>
            <a:ext cx="5862592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18.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inti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kelapa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sawit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BB9FB-92DE-4B48-A444-75A67666B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420" y="1222885"/>
            <a:ext cx="6031832" cy="4412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/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noFill/>
              <a:ln w="38100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Itthibenchapong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dkk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(2017)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melakukan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deoksigenasi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PKO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menggunakan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katalis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NiMoS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-Al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O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3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rasio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Ni/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NiMo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= 0,33. 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.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Propana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cracking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temperatur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330 C). Gas CO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dapat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reaksi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uap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air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terutama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tekanan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50 bar)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blipFill>
                <a:blip r:embed="rId3"/>
                <a:stretch>
                  <a:fillRect l="-365" r="-365"/>
                </a:stretch>
              </a:blipFill>
              <a:ln w="38100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31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/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noFill/>
              <a:ln w="38100">
                <a:solidFill>
                  <a:srgbClr val="CB5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2000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2000" b="1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2000" b="1">
                    <a:solidFill>
                      <a:schemeClr val="tx1"/>
                    </a:solidFill>
                  </a:rPr>
                  <a:t> =&gt; </a:t>
                </a:r>
                <a:r>
                  <a:rPr lang="en-US" sz="20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20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ID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38100">
                <a:solidFill>
                  <a:srgbClr val="CB55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4CE8E08-C283-43C9-A620-1074833DDC1B}"/>
              </a:ext>
            </a:extLst>
          </p:cNvPr>
          <p:cNvSpPr/>
          <p:nvPr/>
        </p:nvSpPr>
        <p:spPr>
          <a:xfrm>
            <a:off x="380998" y="1398013"/>
            <a:ext cx="5455920" cy="89916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disulfidasi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katalis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HDO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988FF-2D08-476C-870F-34D601C0DF98}"/>
              </a:ext>
            </a:extLst>
          </p:cNvPr>
          <p:cNvSpPr/>
          <p:nvPr/>
        </p:nvSpPr>
        <p:spPr>
          <a:xfrm>
            <a:off x="380998" y="3181240"/>
            <a:ext cx="5455920" cy="122708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CoMo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menghasilkan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produk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olefin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karena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aktivitas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hidrogenasi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rendah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E9C4B-3F31-4F04-834A-85304455CD3A}"/>
              </a:ext>
            </a:extLst>
          </p:cNvPr>
          <p:cNvSpPr/>
          <p:nvPr/>
        </p:nvSpPr>
        <p:spPr>
          <a:xfrm>
            <a:off x="380998" y="5119531"/>
            <a:ext cx="5455920" cy="1032695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NiW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menyukai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jalur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dan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DCO2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E85CE-169B-4058-9C21-A2393098BEEB}"/>
              </a:ext>
            </a:extLst>
          </p:cNvPr>
          <p:cNvSpPr/>
          <p:nvPr/>
        </p:nvSpPr>
        <p:spPr>
          <a:xfrm>
            <a:off x="6355082" y="3730138"/>
            <a:ext cx="5455920" cy="2029584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err="1">
                <a:solidFill>
                  <a:schemeClr val="tx1"/>
                </a:solidFill>
              </a:rPr>
              <a:t>Deaktivasi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disebabkan</a:t>
            </a:r>
            <a:r>
              <a:rPr lang="en-US">
                <a:solidFill>
                  <a:schemeClr val="tx1"/>
                </a:solidFill>
              </a:rPr>
              <a:t> oleh 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1. </a:t>
            </a:r>
            <a:r>
              <a:rPr lang="en-US" b="1" err="1">
                <a:solidFill>
                  <a:schemeClr val="tx1"/>
                </a:solidFill>
              </a:rPr>
              <a:t>Kenaikan</a:t>
            </a:r>
            <a:r>
              <a:rPr lang="en-US" b="1">
                <a:solidFill>
                  <a:schemeClr val="tx1"/>
                </a:solidFill>
              </a:rPr>
              <a:t> T</a:t>
            </a:r>
            <a:r>
              <a:rPr lang="en-US">
                <a:solidFill>
                  <a:schemeClr val="tx1"/>
                </a:solidFill>
              </a:rPr>
              <a:t> (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HDO) (</a:t>
            </a:r>
            <a:r>
              <a:rPr lang="en-US" err="1">
                <a:solidFill>
                  <a:schemeClr val="tx1"/>
                </a:solidFill>
              </a:rPr>
              <a:t>Ancheyta</a:t>
            </a:r>
            <a:r>
              <a:rPr lang="en-US">
                <a:solidFill>
                  <a:schemeClr val="tx1"/>
                </a:solidFill>
              </a:rPr>
              <a:t>, 2016)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2. </a:t>
            </a:r>
            <a:r>
              <a:rPr lang="en-US" b="1" err="1">
                <a:solidFill>
                  <a:schemeClr val="tx1"/>
                </a:solidFill>
              </a:rPr>
              <a:t>Tekanan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uap</a:t>
            </a:r>
            <a:r>
              <a:rPr lang="en-US" b="1">
                <a:solidFill>
                  <a:schemeClr val="tx1"/>
                </a:solidFill>
              </a:rPr>
              <a:t> air </a:t>
            </a:r>
            <a:r>
              <a:rPr lang="en-US">
                <a:solidFill>
                  <a:schemeClr val="tx1"/>
                </a:solidFill>
              </a:rPr>
              <a:t>(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samping</a:t>
            </a:r>
            <a:r>
              <a:rPr lang="en-US">
                <a:solidFill>
                  <a:schemeClr val="tx1"/>
                </a:solidFill>
              </a:rPr>
              <a:t> HDO) (Laurent dan </a:t>
            </a:r>
            <a:r>
              <a:rPr lang="en-US" err="1">
                <a:solidFill>
                  <a:schemeClr val="tx1"/>
                </a:solidFill>
              </a:rPr>
              <a:t>Delmon</a:t>
            </a:r>
            <a:r>
              <a:rPr lang="en-US">
                <a:solidFill>
                  <a:schemeClr val="tx1"/>
                </a:solidFill>
              </a:rPr>
              <a:t>, 1994)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3. </a:t>
            </a:r>
            <a:r>
              <a:rPr lang="en-US" b="1" err="1">
                <a:solidFill>
                  <a:schemeClr val="tx1"/>
                </a:solidFill>
              </a:rPr>
              <a:t>Penutupan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pori</a:t>
            </a:r>
            <a:r>
              <a:rPr lang="en-US">
                <a:solidFill>
                  <a:schemeClr val="tx1"/>
                </a:solidFill>
              </a:rPr>
              <a:t> oleh deposit </a:t>
            </a:r>
            <a:r>
              <a:rPr lang="en-US" b="1" err="1">
                <a:solidFill>
                  <a:schemeClr val="tx1"/>
                </a:solidFill>
              </a:rPr>
              <a:t>karbon</a:t>
            </a:r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B0E2D-D8F5-4888-8EF9-1057CA28F9CD}"/>
              </a:ext>
            </a:extLst>
          </p:cNvPr>
          <p:cNvSpPr/>
          <p:nvPr/>
        </p:nvSpPr>
        <p:spPr>
          <a:xfrm>
            <a:off x="6480847" y="1660124"/>
            <a:ext cx="2592129" cy="41248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(Zhang </a:t>
            </a:r>
            <a:r>
              <a:rPr lang="en-US" sz="2000" err="1">
                <a:solidFill>
                  <a:schemeClr val="bg1"/>
                </a:solidFill>
              </a:rPr>
              <a:t>dkk</a:t>
            </a:r>
            <a:r>
              <a:rPr lang="en-US" sz="2000">
                <a:solidFill>
                  <a:schemeClr val="bg1"/>
                </a:solidFill>
              </a:rPr>
              <a:t>, 2014)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07B4-B2BC-4E69-A5F8-33582A842E34}"/>
              </a:ext>
            </a:extLst>
          </p:cNvPr>
          <p:cNvSpPr/>
          <p:nvPr/>
        </p:nvSpPr>
        <p:spPr>
          <a:xfrm>
            <a:off x="6480847" y="3429000"/>
            <a:ext cx="2592123" cy="41725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Jenistova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dkk</a:t>
            </a:r>
            <a:r>
              <a:rPr lang="en-US">
                <a:solidFill>
                  <a:schemeClr val="bg1"/>
                </a:solidFill>
              </a:rPr>
              <a:t>, 2017)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3133B-3DF4-4F09-A7AD-A552E5D253F3}"/>
              </a:ext>
            </a:extLst>
          </p:cNvPr>
          <p:cNvSpPr/>
          <p:nvPr/>
        </p:nvSpPr>
        <p:spPr>
          <a:xfrm>
            <a:off x="516835" y="4820575"/>
            <a:ext cx="2592123" cy="447584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516835" y="2843446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E17AF3-F977-486D-910A-188058FC4FB0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72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FE5A5-174F-4BD0-B1CC-9FD78ED89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590" y="1048365"/>
            <a:ext cx="3763010" cy="2270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D4835-867D-4533-AEDF-46BBEA5CA6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1341" y="1048365"/>
            <a:ext cx="7399657" cy="242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F1662-AB8C-4DCC-BEC7-0D85D2C5D384}"/>
              </a:ext>
            </a:extLst>
          </p:cNvPr>
          <p:cNvSpPr/>
          <p:nvPr/>
        </p:nvSpPr>
        <p:spPr>
          <a:xfrm>
            <a:off x="275590" y="3748597"/>
            <a:ext cx="3763010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19.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TG 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6E5EB-E63F-4DD4-9480-85C64357E030}"/>
              </a:ext>
            </a:extLst>
          </p:cNvPr>
          <p:cNvSpPr/>
          <p:nvPr/>
        </p:nvSpPr>
        <p:spPr>
          <a:xfrm>
            <a:off x="4397113" y="3748597"/>
            <a:ext cx="7298376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20.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Selektivitas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n-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oktadekana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(HDO)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yield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hidrokarbon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4 h ; (b)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0,2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0,4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– 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1 h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5A886-954F-404A-B329-35DD760ACE0E}"/>
              </a:ext>
            </a:extLst>
          </p:cNvPr>
          <p:cNvSpPr/>
          <p:nvPr/>
        </p:nvSpPr>
        <p:spPr>
          <a:xfrm>
            <a:off x="5852160" y="3319125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294B9-DFC4-4E0B-A55E-32737B1E1B65}"/>
              </a:ext>
            </a:extLst>
          </p:cNvPr>
          <p:cNvSpPr/>
          <p:nvPr/>
        </p:nvSpPr>
        <p:spPr>
          <a:xfrm>
            <a:off x="9692640" y="3335486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BDCA3-FA94-4F20-A7FF-5CBEC870B51F}"/>
              </a:ext>
            </a:extLst>
          </p:cNvPr>
          <p:cNvSpPr/>
          <p:nvPr/>
        </p:nvSpPr>
        <p:spPr>
          <a:xfrm>
            <a:off x="502281" y="5071340"/>
            <a:ext cx="11187433" cy="566632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&gt;Mo&gt;Ni.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pada Mo&gt;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&gt;Ni.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Kaluza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2010)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D958-A5C3-4521-8B42-58DD979CBC65}"/>
              </a:ext>
            </a:extLst>
          </p:cNvPr>
          <p:cNvSpPr/>
          <p:nvPr/>
        </p:nvSpPr>
        <p:spPr>
          <a:xfrm>
            <a:off x="502282" y="5790690"/>
            <a:ext cx="11187433" cy="60005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Ni/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Ni+Mo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0,2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Burimsitthigul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 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11969-84E3-49E0-B83B-CF2B7658A273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6BF6EB-25D7-4181-B954-73363D7308E3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89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1598355" y="1271319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Reaksi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sulfida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E17AF3-F977-486D-910A-188058FC4FB0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75F9D-00DF-4406-97AB-3475E7E8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1" y="1867316"/>
            <a:ext cx="5665110" cy="13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0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406227" y="4799762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memengaruhi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laju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deaktivasi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 baseline="30000">
                <a:solidFill>
                  <a:schemeClr val="tx1"/>
                </a:solidFill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060432-7BAF-4AF2-B913-FCA38842E4B2}"/>
              </a:ext>
            </a:extLst>
          </p:cNvPr>
          <p:cNvSpPr/>
          <p:nvPr/>
        </p:nvSpPr>
        <p:spPr>
          <a:xfrm>
            <a:off x="6406227" y="177366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yang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(400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 </a:t>
            </a:r>
            <a:r>
              <a:rPr lang="en-US" err="1">
                <a:solidFill>
                  <a:schemeClr val="tx1"/>
                </a:solidFill>
              </a:rPr>
              <a:t>perolehan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cracking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1BF24-1F80-4865-96B7-8EF906454F82}"/>
              </a:ext>
            </a:extLst>
          </p:cNvPr>
          <p:cNvSpPr/>
          <p:nvPr/>
        </p:nvSpPr>
        <p:spPr>
          <a:xfrm>
            <a:off x="6406227" y="2761767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menurun</a:t>
            </a:r>
            <a:r>
              <a:rPr lang="en-US">
                <a:solidFill>
                  <a:schemeClr val="tx1"/>
                </a:solidFill>
              </a:rPr>
              <a:t> 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(330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3177C-4725-4D4E-8E0E-7A4684CEC997}"/>
              </a:ext>
            </a:extLst>
          </p:cNvPr>
          <p:cNvSpPr/>
          <p:nvPr/>
        </p:nvSpPr>
        <p:spPr>
          <a:xfrm>
            <a:off x="6406227" y="373801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lemak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BC526-D849-4502-89FC-6B38D04497F1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Brandao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 (2020). DOI :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https://doi.org/10.1007/s13399-020-01046-9</a:t>
            </a:r>
            <a:endParaRPr lang="en-ID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Khan </a:t>
            </a:r>
            <a:r>
              <a:rPr lang="en-ID" sz="1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(2019)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Analytical and Applied Pyrolysis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(January), 1–24.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46643-9E68-46B5-8893-7855B9F74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354" y="1599504"/>
            <a:ext cx="4446772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/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21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blipFill>
                <a:blip r:embed="rId4"/>
                <a:stretch>
                  <a:fillRect l="-112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73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78B59-FEF6-47E2-9057-A05A398CDA3F}"/>
              </a:ext>
            </a:extLst>
          </p:cNvPr>
          <p:cNvSpPr/>
          <p:nvPr/>
        </p:nvSpPr>
        <p:spPr>
          <a:xfrm>
            <a:off x="6406227" y="2373951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cracking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6AD00-151C-43DC-841F-8514EDABC9B9}"/>
              </a:ext>
            </a:extLst>
          </p:cNvPr>
          <p:cNvSpPr/>
          <p:nvPr/>
        </p:nvSpPr>
        <p:spPr>
          <a:xfrm>
            <a:off x="6406228" y="3749890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D7977-256A-4D0C-A75C-96097D2BF28D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Anand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(2016)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516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144–152.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42252-CBDB-4441-9F40-DED9DDBA9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3548" y="1600802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/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22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blipFill>
                <a:blip r:embed="rId3"/>
                <a:stretch>
                  <a:fillRect l="-113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34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Tekanan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1560A-EEA4-43D2-A511-9D6B0A9CFAEB}"/>
              </a:ext>
            </a:extLst>
          </p:cNvPr>
          <p:cNvSpPr/>
          <p:nvPr/>
        </p:nvSpPr>
        <p:spPr>
          <a:xfrm>
            <a:off x="6096000" y="2178315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[1],[2]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B6D9B-29C8-4689-9B61-825904209C3E}"/>
              </a:ext>
            </a:extLst>
          </p:cNvPr>
          <p:cNvSpPr/>
          <p:nvPr/>
        </p:nvSpPr>
        <p:spPr>
          <a:xfrm>
            <a:off x="6096000" y="3580756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metanasi</a:t>
            </a:r>
            <a:r>
              <a:rPr lang="en-US">
                <a:solidFill>
                  <a:schemeClr val="tx1"/>
                </a:solidFill>
              </a:rPr>
              <a:t> gas CO </a:t>
            </a:r>
            <a:r>
              <a:rPr lang="en-US" err="1">
                <a:solidFill>
                  <a:schemeClr val="tx1"/>
                </a:solidFill>
              </a:rPr>
              <a:t>menjadi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851D4-15A0-4D85-B44B-71E4E0767DFB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Kimura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(2013)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471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28–38.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/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blipFill>
                <a:blip r:embed="rId2"/>
                <a:stretch>
                  <a:fillRect l="-122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2EA941-33DE-4FE2-9148-5A3E74930DC8}"/>
              </a:ext>
            </a:extLst>
          </p:cNvPr>
          <p:cNvPicPr/>
          <p:nvPr/>
        </p:nvPicPr>
        <p:blipFill rotWithShape="1">
          <a:blip r:embed="rId3"/>
          <a:srcRect l="2098" t="-1" r="1" b="2545"/>
          <a:stretch/>
        </p:blipFill>
        <p:spPr bwMode="auto">
          <a:xfrm>
            <a:off x="1100754" y="1631120"/>
            <a:ext cx="4353562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08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451886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3511-7657-4EA5-807A-7DD3A88CD1B7}"/>
              </a:ext>
            </a:extLst>
          </p:cNvPr>
          <p:cNvSpPr/>
          <p:nvPr/>
        </p:nvSpPr>
        <p:spPr>
          <a:xfrm>
            <a:off x="245098" y="828961"/>
            <a:ext cx="11340260" cy="28627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minyak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Efek katalis: urutan katalis yang memberikan konversi tinggi ke rendah adalah NiMo&gt;Mo&gt;Ni.. Ni lebih menyukai rute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sedangkan Mo lebih menyukai rute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 membentuk olefin. NiW menempuh jalur DCO2 dan DCO dibanding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ID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>
                              <a:effectLst/>
                            </a:rPr>
                            <a:t>Kimura </a:t>
                          </a:r>
                          <a:r>
                            <a:rPr lang="en-ID" sz="1000" dirty="0" err="1">
                              <a:effectLst/>
                            </a:rPr>
                            <a:t>dkk</a:t>
                          </a:r>
                          <a:r>
                            <a:rPr lang="en-ID" sz="1000" dirty="0">
                              <a:effectLst/>
                            </a:rPr>
                            <a:t>. (2013)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439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NiMoS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ID" sz="10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-Al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Ni/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0,33</a:t>
                          </a:r>
                          <a:endParaRPr lang="en-ID" sz="1000"/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 dirty="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8 g. T = 300 – 320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minyak</a:t>
                          </a:r>
                          <a:r>
                            <a:rPr lang="en-ID" sz="1000">
                              <a:effectLst/>
                            </a:rPr>
                            <a:t>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rasio</a:t>
                          </a:r>
                          <a:r>
                            <a:rPr lang="en-ID" sz="1000">
                              <a:effectLst/>
                            </a:rPr>
                            <a:t> C18/C17 </a:t>
                          </a:r>
                          <a:r>
                            <a:rPr lang="en-ID" sz="1000" err="1">
                              <a:effectLst/>
                            </a:rPr>
                            <a:t>berkurang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seiring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peningkatan</a:t>
                          </a:r>
                          <a:r>
                            <a:rPr lang="en-ID" sz="1000">
                              <a:effectLst/>
                            </a:rPr>
                            <a:t> WHSV.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WHSV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kecil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selektivitas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terhadap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hidrokarbon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Reaktor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unggun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tetap</a:t>
                          </a:r>
                          <a:r>
                            <a:rPr lang="en-ID" sz="1000">
                              <a:effectLst/>
                            </a:rPr>
                            <a:t>. T = 260 – 280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minyak</a:t>
                          </a:r>
                          <a:r>
                            <a:rPr lang="en-ID" sz="1000">
                              <a:effectLst/>
                            </a:rPr>
                            <a:t>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Reaktor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kontinu</a:t>
                          </a:r>
                          <a:r>
                            <a:rPr lang="en-ID" sz="1000">
                              <a:effectLst/>
                            </a:rPr>
                            <a:t>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(320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</a:t>
                          </a:r>
                          <a:r>
                            <a:rPr lang="en-ID" sz="1000">
                              <a:effectLst/>
                            </a:rPr>
                            <a:t>) dan space-velocity yang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menyebabkan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terjadinya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292405" r="-562846" b="-1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EfeSemakin</a:t>
                          </a:r>
                          <a:r>
                            <a:rPr lang="en-ID" sz="1000">
                              <a:effectLst/>
                            </a:rPr>
                            <a:t> lama </a:t>
                          </a:r>
                          <a:r>
                            <a:rPr lang="en-ID" sz="1000" err="1">
                              <a:effectLst/>
                            </a:rPr>
                            <a:t>waktu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(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saat</a:t>
                          </a:r>
                          <a:r>
                            <a:rPr lang="en-ID" sz="1000">
                              <a:effectLst/>
                            </a:rPr>
                            <a:t> 1 jam = 96,9%). Yield C1-C3 </a:t>
                          </a:r>
                          <a:r>
                            <a:rPr lang="en-ID" sz="1000" err="1">
                              <a:effectLst/>
                            </a:rPr>
                            <a:t>meningkat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seiring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meningkatnya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waktu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karena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hidrogenasi</a:t>
                          </a:r>
                          <a:r>
                            <a:rPr lang="en-ID" sz="1000">
                              <a:effectLst/>
                            </a:rPr>
                            <a:t>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metana</a:t>
                          </a:r>
                          <a:r>
                            <a:rPr lang="en-ID" sz="1000">
                              <a:effectLst/>
                            </a:rPr>
                            <a:t>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dkk.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Dalam</a:t>
                          </a:r>
                          <a:r>
                            <a:rPr lang="en-ID" sz="1000">
                              <a:effectLst/>
                            </a:rPr>
                            <a:t> reactor </a:t>
                          </a:r>
                          <a:r>
                            <a:rPr lang="en-ID" sz="1000" err="1">
                              <a:effectLst/>
                            </a:rPr>
                            <a:t>partaian</a:t>
                          </a:r>
                          <a:r>
                            <a:rPr lang="en-ID" sz="1000">
                              <a:effectLst/>
                            </a:rPr>
                            <a:t>. T = 375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minyak</a:t>
                          </a:r>
                          <a:r>
                            <a:rPr lang="en-ID" sz="1000">
                              <a:effectLst/>
                            </a:rPr>
                            <a:t> = 1:200.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Terdapat</a:t>
                          </a:r>
                          <a:r>
                            <a:rPr lang="en-ID" sz="1000">
                              <a:effectLst/>
                            </a:rPr>
                            <a:t>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berupa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nilai</a:t>
                          </a:r>
                          <a:r>
                            <a:rPr lang="en-ID" sz="1000">
                              <a:effectLst/>
                            </a:rPr>
                            <a:t> k.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tidak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berpenyangga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rasio</a:t>
                          </a:r>
                          <a:r>
                            <a:rPr lang="en-ID" sz="1000">
                              <a:effectLst/>
                            </a:rPr>
                            <a:t> C18/C17 yang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640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Minyak</a:t>
                          </a:r>
                          <a:r>
                            <a:rPr lang="en-ID" sz="1000">
                              <a:effectLst/>
                            </a:rPr>
                            <a:t> inti </a:t>
                          </a:r>
                          <a:r>
                            <a:rPr lang="en-ID" sz="1000" err="1">
                              <a:effectLst/>
                            </a:rPr>
                            <a:t>kelapa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706667" r="-56284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Minyak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ID" sz="10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optimal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adalah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P = 50 bar, T = 330 </a:t>
                          </a:r>
                          <a:r>
                            <a:rPr lang="en-ID" sz="1000" kern="1200" baseline="300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rasio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minyak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menghasilkan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konversi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92%,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selektivitas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1227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39532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1931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392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058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4267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26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2239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 err="1">
                              <a:effectLst/>
                            </a:rPr>
                            <a:t>Sulfided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NiMo</a:t>
                          </a:r>
                          <a:r>
                            <a:rPr lang="en-ID" sz="1000" dirty="0">
                              <a:effectLst/>
                            </a:rPr>
                            <a:t>/Al</a:t>
                          </a:r>
                          <a:r>
                            <a:rPr lang="en-ID" sz="1000" baseline="-25000" dirty="0">
                              <a:effectLst/>
                            </a:rPr>
                            <a:t>2</a:t>
                          </a:r>
                          <a:r>
                            <a:rPr lang="en-ID" sz="1000" dirty="0">
                              <a:effectLst/>
                            </a:rPr>
                            <a:t>O</a:t>
                          </a:r>
                          <a:r>
                            <a:rPr lang="en-ID" sz="1000" baseline="-25000" dirty="0">
                              <a:effectLst/>
                            </a:rPr>
                            <a:t>3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Efek temperatur : semakin tinggi temperatur, semakin besar produk cracking dan semakin dominan jalur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dirty="0">
                              <a:effectLst/>
                            </a:rPr>
                            <a:t>(</a:t>
                          </a:r>
                          <a:r>
                            <a:rPr lang="en-ID" sz="1000" dirty="0" err="1">
                              <a:effectLst/>
                            </a:rPr>
                            <a:t>Brandão</a:t>
                          </a:r>
                          <a:r>
                            <a:rPr lang="en-ID" sz="1000" dirty="0">
                              <a:effectLst/>
                            </a:rPr>
                            <a:t> </a:t>
                          </a:r>
                          <a:r>
                            <a:rPr lang="en-ID" sz="1000" dirty="0" err="1">
                              <a:effectLst/>
                            </a:rPr>
                            <a:t>dkk</a:t>
                          </a:r>
                          <a:r>
                            <a:rPr lang="en-ID" sz="1000" dirty="0">
                              <a:effectLst/>
                            </a:rPr>
                            <a:t>., 2020)</a:t>
                          </a:r>
                          <a:endParaRPr lang="en-ID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2039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8614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Asam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</a:t>
                          </a:r>
                          <a:r>
                            <a:rPr lang="en-ID" sz="1000" err="1">
                              <a:effectLst/>
                            </a:rPr>
                            <a:t>menit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Kecepatan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pengadukan</a:t>
                          </a:r>
                          <a:r>
                            <a:rPr lang="en-ID" sz="1000">
                              <a:effectLst/>
                            </a:rPr>
                            <a:t>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</a:t>
                          </a:r>
                          <a:r>
                            <a:rPr lang="en-ID" sz="1000" err="1">
                              <a:effectLst/>
                            </a:rPr>
                            <a:t>heptadekana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merupakan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dekarbonilasi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cepat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daripada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HDO.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berupa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konstanta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laju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konstanta</a:t>
                          </a:r>
                          <a:r>
                            <a:rPr lang="en-ID" sz="1000">
                              <a:effectLst/>
                            </a:rPr>
                            <a:t> Arrhenius dan </a:t>
                          </a:r>
                          <a:r>
                            <a:rPr lang="en-ID" sz="1000" err="1">
                              <a:effectLst/>
                            </a:rPr>
                            <a:t>energi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aktivasi</a:t>
                          </a:r>
                          <a:endParaRPr lang="en-ID" sz="1000">
                            <a:effectLst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34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Asam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10 – 30 mg. Waktu = 120 </a:t>
                          </a:r>
                          <a:r>
                            <a:rPr lang="en-ID" sz="1000" err="1">
                              <a:effectLst/>
                            </a:rPr>
                            <a:t>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</a:t>
                          </a:r>
                          <a:r>
                            <a:rPr lang="en-ID" sz="1000" err="1">
                              <a:effectLst/>
                            </a:rPr>
                            <a:t>oktadekana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terbaik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360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dengan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waktu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terbaik</a:t>
                          </a:r>
                          <a:r>
                            <a:rPr lang="en-ID" sz="1000">
                              <a:effectLst/>
                            </a:rPr>
                            <a:t> 60 </a:t>
                          </a:r>
                          <a:r>
                            <a:rPr lang="en-ID" sz="1000" err="1">
                              <a:effectLst/>
                            </a:rPr>
                            <a:t>menit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Terdapat</a:t>
                          </a:r>
                          <a:r>
                            <a:rPr lang="en-ID" sz="1000">
                              <a:effectLst/>
                            </a:rPr>
                            <a:t>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berupa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Ea</a:t>
                          </a:r>
                          <a:r>
                            <a:rPr lang="en-ID" sz="1000">
                              <a:effectLst/>
                            </a:rPr>
                            <a:t>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digunakan</a:t>
                          </a:r>
                          <a:r>
                            <a:rPr lang="en-ID" sz="1000">
                              <a:effectLst/>
                            </a:rPr>
                            <a:t> 5-20 w/w%. Waktu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= 360 </a:t>
                          </a:r>
                          <a:r>
                            <a:rPr lang="en-ID" sz="1000" err="1">
                              <a:effectLst/>
                            </a:rPr>
                            <a:t>menit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Kecepatan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pengadukan</a:t>
                          </a:r>
                          <a:r>
                            <a:rPr lang="en-ID" sz="1000">
                              <a:effectLst/>
                            </a:rPr>
                            <a:t>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</a:t>
                          </a:r>
                          <a:r>
                            <a:rPr lang="en-ID" sz="1000" err="1">
                              <a:effectLst/>
                            </a:rPr>
                            <a:t>terkonversi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FAs </a:t>
                          </a:r>
                          <a:r>
                            <a:rPr lang="en-ID" sz="1000" err="1">
                              <a:effectLst/>
                            </a:rPr>
                            <a:t>dalam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waktu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sangat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cepat</a:t>
                          </a:r>
                          <a:r>
                            <a:rPr lang="en-ID" sz="1000">
                              <a:effectLst/>
                            </a:rPr>
                            <a:t> (~ 0 </a:t>
                          </a:r>
                          <a:r>
                            <a:rPr lang="en-ID" sz="1000" err="1">
                              <a:effectLst/>
                            </a:rPr>
                            <a:t>menit</a:t>
                          </a:r>
                          <a:r>
                            <a:rPr lang="en-ID" sz="1000">
                              <a:effectLst/>
                            </a:rPr>
                            <a:t>).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dekarbonilasi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dari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deokssigenasi</a:t>
                          </a:r>
                          <a:r>
                            <a:rPr lang="en-ID" sz="1000">
                              <a:effectLst/>
                            </a:rPr>
                            <a:t>.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berupa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konsatanta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laju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konstanta</a:t>
                          </a:r>
                          <a:r>
                            <a:rPr lang="en-ID" sz="1000">
                              <a:effectLst/>
                            </a:rPr>
                            <a:t> Arrhenius dan </a:t>
                          </a:r>
                          <a:r>
                            <a:rPr lang="en-ID" sz="1000" err="1">
                              <a:effectLst/>
                            </a:rPr>
                            <a:t>energi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aktivasi</a:t>
                          </a:r>
                          <a:endParaRPr lang="en-ID" sz="1000">
                            <a:effectLst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89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Kecepatan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pengadukan</a:t>
                          </a:r>
                          <a:r>
                            <a:rPr lang="en-ID" sz="1000">
                              <a:effectLst/>
                            </a:rPr>
                            <a:t> = 1200 rpm. Waktu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r>
                            <a:rPr lang="en-ID" sz="1000">
                              <a:effectLst/>
                            </a:rPr>
                            <a:t>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Tekanan</a:t>
                          </a:r>
                          <a:r>
                            <a:rPr lang="en-ID" sz="1000">
                              <a:effectLst/>
                            </a:rPr>
                            <a:t> 30 bar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dan yield C17 </a:t>
                          </a:r>
                          <a:r>
                            <a:rPr lang="en-ID" sz="1000" err="1">
                              <a:effectLst/>
                            </a:rPr>
                            <a:t>terbesar</a:t>
                          </a:r>
                          <a:r>
                            <a:rPr lang="en-ID" sz="1000">
                              <a:effectLst/>
                            </a:rPr>
                            <a:t> (pada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5 </a:t>
                          </a:r>
                          <a:r>
                            <a:rPr lang="en-ID" sz="1000" err="1">
                              <a:effectLst/>
                            </a:rPr>
                            <a:t>wt</a:t>
                          </a:r>
                          <a:r>
                            <a:rPr lang="en-ID" sz="1000">
                              <a:effectLst/>
                            </a:rPr>
                            <a:t>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</a:t>
                          </a:r>
                          <a:r>
                            <a:rPr lang="en-ID" sz="1000" err="1">
                              <a:effectLst/>
                            </a:rPr>
                            <a:t>yaitu</a:t>
                          </a:r>
                          <a:r>
                            <a:rPr lang="en-ID" sz="1000">
                              <a:effectLst/>
                            </a:rPr>
                            <a:t> 99% dan 96%. </a:t>
                          </a:r>
                          <a:r>
                            <a:rPr lang="en-ID" sz="1000" err="1">
                              <a:effectLst/>
                            </a:rPr>
                            <a:t>Selektivitas</a:t>
                          </a:r>
                          <a:r>
                            <a:rPr lang="en-ID" sz="1000">
                              <a:effectLst/>
                            </a:rPr>
                            <a:t> C18OH dan C17 </a:t>
                          </a:r>
                          <a:r>
                            <a:rPr lang="en-ID" sz="1000" err="1">
                              <a:effectLst/>
                            </a:rPr>
                            <a:t>saat</a:t>
                          </a:r>
                          <a:r>
                            <a:rPr lang="en-ID" sz="1000">
                              <a:effectLst/>
                            </a:rPr>
                            <a:t> 50%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pada </a:t>
                          </a:r>
                          <a:r>
                            <a:rPr lang="en-ID" sz="1000" err="1">
                              <a:effectLst/>
                            </a:rPr>
                            <a:t>tekanan</a:t>
                          </a:r>
                          <a:r>
                            <a:rPr lang="en-ID" sz="1000">
                              <a:effectLst/>
                            </a:rPr>
                            <a:t> 30 bar juga yang </a:t>
                          </a:r>
                          <a:r>
                            <a:rPr lang="en-ID" sz="1000" err="1">
                              <a:effectLst/>
                            </a:rPr>
                            <a:t>terbesar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yaitu</a:t>
                          </a:r>
                          <a:r>
                            <a:rPr lang="en-ID" sz="1000">
                              <a:effectLst/>
                            </a:rPr>
                            <a:t>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61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Dilakukan</a:t>
                          </a:r>
                          <a:r>
                            <a:rPr lang="en-ID" sz="1000">
                              <a:effectLst/>
                            </a:rPr>
                            <a:t> pada reactor semi-</a:t>
                          </a:r>
                          <a:r>
                            <a:rPr lang="en-ID" sz="1000" err="1">
                              <a:effectLst/>
                            </a:rPr>
                            <a:t>partaian</a:t>
                          </a:r>
                          <a:r>
                            <a:rPr lang="en-ID" sz="1000">
                              <a:effectLst/>
                            </a:rPr>
                            <a:t>. T=  300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</a:t>
                          </a:r>
                          <a:r>
                            <a:rPr lang="en-ID" sz="1000">
                              <a:effectLst/>
                            </a:rPr>
                            <a:t>, P = 30 bar dan V = 300 </a:t>
                          </a:r>
                          <a:r>
                            <a:rPr lang="en-ID" sz="1000" err="1">
                              <a:effectLst/>
                            </a:rPr>
                            <a:t>mL.</a:t>
                          </a:r>
                          <a:r>
                            <a:rPr lang="en-ID" sz="1000">
                              <a:effectLst/>
                            </a:rPr>
                            <a:t> 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Terdapat</a:t>
                          </a:r>
                          <a:r>
                            <a:rPr lang="en-ID" sz="1000">
                              <a:effectLst/>
                            </a:rPr>
                            <a:t> data </a:t>
                          </a:r>
                          <a:r>
                            <a:rPr lang="en-ID" sz="1000" err="1">
                              <a:effectLst/>
                            </a:rPr>
                            <a:t>kinetik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nilai</a:t>
                          </a:r>
                          <a:r>
                            <a:rPr lang="en-ID" sz="1000">
                              <a:effectLst/>
                            </a:rPr>
                            <a:t> k </a:t>
                          </a:r>
                          <a:r>
                            <a:rPr lang="en-ID" sz="1000" err="1">
                              <a:effectLst/>
                            </a:rPr>
                            <a:t>untuk</a:t>
                          </a:r>
                          <a:r>
                            <a:rPr lang="en-ID" sz="1000">
                              <a:effectLst/>
                            </a:rPr>
                            <a:t> masing </a:t>
                          </a:r>
                          <a:r>
                            <a:rPr lang="en-ID" sz="1000" err="1">
                              <a:effectLst/>
                            </a:rPr>
                            <a:t>masing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25" marR="19025" marT="0" marB="0">
                        <a:blipFill>
                          <a:blip r:embed="rId2"/>
                          <a:stretch>
                            <a:fillRect l="-76824" t="-600862" r="-58025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terbesar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yaitu</a:t>
                          </a:r>
                          <a:r>
                            <a:rPr lang="en-ID" sz="1000">
                              <a:effectLst/>
                            </a:rPr>
                            <a:t> 98,7% pada </a:t>
                          </a:r>
                          <a:r>
                            <a:rPr lang="en-ID" sz="1000" err="1">
                              <a:effectLst/>
                            </a:rPr>
                            <a:t>suhu</a:t>
                          </a:r>
                          <a:r>
                            <a:rPr lang="en-ID" sz="1000">
                              <a:effectLst/>
                            </a:rPr>
                            <a:t> 400 </a:t>
                          </a:r>
                          <a:r>
                            <a:rPr lang="en-ID" sz="1000" err="1">
                              <a:effectLst/>
                            </a:rPr>
                            <a:t>oC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tekanan</a:t>
                          </a:r>
                          <a:r>
                            <a:rPr lang="en-ID" sz="1000">
                              <a:effectLst/>
                            </a:rPr>
                            <a:t> 40 bar </a:t>
                          </a:r>
                          <a:r>
                            <a:rPr lang="en-ID" sz="1000" err="1">
                              <a:effectLst/>
                            </a:rPr>
                            <a:t>rasio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pelarut</a:t>
                          </a:r>
                          <a:r>
                            <a:rPr lang="en-ID" sz="1000">
                              <a:effectLst/>
                            </a:rPr>
                            <a:t> = 2:1 dan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62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Sulfided 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Reaktor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partaian</a:t>
                          </a:r>
                          <a:r>
                            <a:rPr lang="en-ID" sz="1000">
                              <a:effectLst/>
                            </a:rPr>
                            <a:t>. </a:t>
                          </a:r>
                          <a:r>
                            <a:rPr lang="en-ID" sz="1000" err="1">
                              <a:effectLst/>
                            </a:rPr>
                            <a:t>Jumlah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= 0,5 g. P = 30 bar. T = 400 </a:t>
                          </a:r>
                          <a:r>
                            <a:rPr lang="en-ID" sz="1000" baseline="30000" err="1">
                              <a:effectLst/>
                            </a:rPr>
                            <a:t>o</a:t>
                          </a:r>
                          <a:r>
                            <a:rPr lang="en-ID" sz="1000" err="1">
                              <a:effectLst/>
                            </a:rPr>
                            <a:t>C.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FA713B-BE00-43C9-AECA-456919CFECF5}"/>
              </a:ext>
            </a:extLst>
          </p:cNvPr>
          <p:cNvSpPr/>
          <p:nvPr/>
        </p:nvSpPr>
        <p:spPr>
          <a:xfrm>
            <a:off x="567578" y="752198"/>
            <a:ext cx="10716123" cy="285672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lemak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trigliserida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B9129-AF91-41F2-B899-C79EDF3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08975"/>
              </p:ext>
            </p:extLst>
          </p:nvPr>
        </p:nvGraphicFramePr>
        <p:xfrm>
          <a:off x="541728" y="1838260"/>
          <a:ext cx="8948502" cy="4034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80">
                  <a:extLst>
                    <a:ext uri="{9D8B030D-6E8A-4147-A177-3AD203B41FA5}">
                      <a16:colId xmlns:a16="http://schemas.microsoft.com/office/drawing/2014/main" val="351163198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1431891922"/>
                    </a:ext>
                  </a:extLst>
                </a:gridCol>
                <a:gridCol w="2707096">
                  <a:extLst>
                    <a:ext uri="{9D8B030D-6E8A-4147-A177-3AD203B41FA5}">
                      <a16:colId xmlns:a16="http://schemas.microsoft.com/office/drawing/2014/main" val="2225275534"/>
                    </a:ext>
                  </a:extLst>
                </a:gridCol>
                <a:gridCol w="1940946">
                  <a:extLst>
                    <a:ext uri="{9D8B030D-6E8A-4147-A177-3AD203B41FA5}">
                      <a16:colId xmlns:a16="http://schemas.microsoft.com/office/drawing/2014/main" val="4182350485"/>
                    </a:ext>
                  </a:extLst>
                </a:gridCol>
                <a:gridCol w="1725851">
                  <a:extLst>
                    <a:ext uri="{9D8B030D-6E8A-4147-A177-3AD203B41FA5}">
                      <a16:colId xmlns:a16="http://schemas.microsoft.com/office/drawing/2014/main" val="1509123345"/>
                    </a:ext>
                  </a:extLst>
                </a:gridCol>
              </a:tblGrid>
              <a:tr h="65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Umpan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Maskapai Penerbangan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Kandungan Bioavtur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Rute konversi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extLst>
                  <a:ext uri="{0D108BD9-81ED-4DB2-BD59-A6C34878D82A}">
                    <a16:rowId xmlns:a16="http://schemas.microsoft.com/office/drawing/2014/main" val="1974774940"/>
                  </a:ext>
                </a:extLst>
              </a:tr>
              <a:tr h="3336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Kelapa &amp; </a:t>
                      </a: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Babassu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Virgin Atlantic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918479560"/>
                  </a:ext>
                </a:extLst>
              </a:tr>
              <a:tr h="333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New Zealand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73283903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2009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Camelina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84420304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965315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France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335239770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AeroMexico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50106423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Alga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Continental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Alcohol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552305239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2013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Palm oil &amp; 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China Eastern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214215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9546CA-5C97-4AF0-BF74-4C092CF6B408}"/>
              </a:ext>
            </a:extLst>
          </p:cNvPr>
          <p:cNvSpPr/>
          <p:nvPr/>
        </p:nvSpPr>
        <p:spPr>
          <a:xfrm>
            <a:off x="9865862" y="3429000"/>
            <a:ext cx="1784410" cy="861133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Indonesia???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41266-3A2C-4F0A-84EB-FE6D36547782}"/>
              </a:ext>
            </a:extLst>
          </p:cNvPr>
          <p:cNvSpPr/>
          <p:nvPr/>
        </p:nvSpPr>
        <p:spPr>
          <a:xfrm>
            <a:off x="541728" y="1269507"/>
            <a:ext cx="8948502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cs typeface="Times New Roman" panose="02020603050405020304" pitchFamily="18" charset="0"/>
              </a:rPr>
              <a:t> 2.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bioavtur</a:t>
            </a:r>
            <a:r>
              <a:rPr lang="en-ID" sz="18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en-ID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083C3-4F14-4E52-8509-FF53085D4D91}"/>
              </a:ext>
            </a:extLst>
          </p:cNvPr>
          <p:cNvSpPr/>
          <p:nvPr/>
        </p:nvSpPr>
        <p:spPr>
          <a:xfrm>
            <a:off x="3175246" y="155360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cs typeface="Times New Roman" panose="02020603050405020304" pitchFamily="18" charset="0"/>
              </a:rPr>
              <a:t>BIOAVTUR</a:t>
            </a:r>
            <a:endParaRPr lang="en-ID" sz="3000" b="1"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C8F9D-D0EB-4FD6-9F0F-4BFA4D092A7C}"/>
              </a:ext>
            </a:extLst>
          </p:cNvPr>
          <p:cNvSpPr/>
          <p:nvPr/>
        </p:nvSpPr>
        <p:spPr>
          <a:xfrm>
            <a:off x="11585358" y="6539978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2DEA6-EF91-4B2F-A74B-2857CDC66115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09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6DF43-CB7C-41CA-A7BD-275B9B9509F5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DBFE3-3FD5-4A98-8ECC-E3CC7614A4F8}"/>
              </a:ext>
            </a:extLst>
          </p:cNvPr>
          <p:cNvSpPr/>
          <p:nvPr/>
        </p:nvSpPr>
        <p:spPr>
          <a:xfrm>
            <a:off x="684343" y="1762812"/>
            <a:ext cx="10716124" cy="135746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280, 300, 320,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yield yang </a:t>
            </a:r>
            <a:r>
              <a:rPr lang="en-US" err="1"/>
              <a:t>ada</a:t>
            </a:r>
            <a:r>
              <a:rPr lang="en-US"/>
              <a:t> pada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280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Data </a:t>
            </a:r>
            <a:r>
              <a:rPr lang="en-US" err="1"/>
              <a:t>kinetik</a:t>
            </a:r>
            <a:r>
              <a:rPr lang="en-US"/>
              <a:t> pada 400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err="1"/>
              <a:t>terbentuk</a:t>
            </a:r>
            <a:r>
              <a:rPr lang="en-US"/>
              <a:t> cracking (17,8%).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25C68E-9759-457A-A915-C6D10BB7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97846"/>
              </p:ext>
            </p:extLst>
          </p:nvPr>
        </p:nvGraphicFramePr>
        <p:xfrm>
          <a:off x="3150421" y="4271813"/>
          <a:ext cx="5966399" cy="1221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222">
                  <a:extLst>
                    <a:ext uri="{9D8B030D-6E8A-4147-A177-3AD203B41FA5}">
                      <a16:colId xmlns:a16="http://schemas.microsoft.com/office/drawing/2014/main" val="4152948298"/>
                    </a:ext>
                  </a:extLst>
                </a:gridCol>
                <a:gridCol w="1218790">
                  <a:extLst>
                    <a:ext uri="{9D8B030D-6E8A-4147-A177-3AD203B41FA5}">
                      <a16:colId xmlns:a16="http://schemas.microsoft.com/office/drawing/2014/main" val="1534608409"/>
                    </a:ext>
                  </a:extLst>
                </a:gridCol>
                <a:gridCol w="1374597">
                  <a:extLst>
                    <a:ext uri="{9D8B030D-6E8A-4147-A177-3AD203B41FA5}">
                      <a16:colId xmlns:a16="http://schemas.microsoft.com/office/drawing/2014/main" val="3669374446"/>
                    </a:ext>
                  </a:extLst>
                </a:gridCol>
                <a:gridCol w="1335965">
                  <a:extLst>
                    <a:ext uri="{9D8B030D-6E8A-4147-A177-3AD203B41FA5}">
                      <a16:colId xmlns:a16="http://schemas.microsoft.com/office/drawing/2014/main" val="780954583"/>
                    </a:ext>
                  </a:extLst>
                </a:gridCol>
                <a:gridCol w="1491825">
                  <a:extLst>
                    <a:ext uri="{9D8B030D-6E8A-4147-A177-3AD203B41FA5}">
                      <a16:colId xmlns:a16="http://schemas.microsoft.com/office/drawing/2014/main" val="21580078"/>
                    </a:ext>
                  </a:extLst>
                </a:gridCol>
              </a:tblGrid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C12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&lt;C11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32727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769908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60193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41,8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54,4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6112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38770B-89F0-4A82-96ED-9FCF620E4CD4}"/>
              </a:ext>
            </a:extLst>
          </p:cNvPr>
          <p:cNvSpPr/>
          <p:nvPr/>
        </p:nvSpPr>
        <p:spPr>
          <a:xfrm>
            <a:off x="3150420" y="3751866"/>
            <a:ext cx="5966399" cy="422956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16. 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endParaRPr lang="en-ID" sz="15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FF4A7-5E2B-47EA-B493-AE9F25D959BC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Rasio</a:t>
            </a:r>
            <a:r>
              <a:rPr lang="en-US" b="1"/>
              <a:t> </a:t>
            </a:r>
            <a:r>
              <a:rPr lang="en-US" b="1" err="1"/>
              <a:t>Daur</a:t>
            </a:r>
            <a:r>
              <a:rPr lang="en-US" b="1"/>
              <a:t> </a:t>
            </a:r>
            <a:r>
              <a:rPr lang="en-US" b="1" err="1"/>
              <a:t>Ulang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644DC-9EE3-4DF5-8FE7-A57B09D62C7E}"/>
              </a:ext>
            </a:extLst>
          </p:cNvPr>
          <p:cNvSpPr/>
          <p:nvPr/>
        </p:nvSpPr>
        <p:spPr>
          <a:xfrm>
            <a:off x="684343" y="1753384"/>
            <a:ext cx="10716124" cy="101809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rasio</a:t>
            </a:r>
            <a:r>
              <a:rPr lang="en-US"/>
              <a:t> </a:t>
            </a:r>
            <a:r>
              <a:rPr lang="en-US" err="1"/>
              <a:t>daur</a:t>
            </a:r>
            <a:r>
              <a:rPr lang="en-US"/>
              <a:t> </a:t>
            </a:r>
            <a:r>
              <a:rPr lang="en-US" err="1"/>
              <a:t>ulang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2,3,4,5 dan 6. 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setelah</a:t>
            </a:r>
            <a:r>
              <a:rPr lang="en-US"/>
              <a:t> </a:t>
            </a:r>
            <a:r>
              <a:rPr lang="en-US" err="1"/>
              <a:t>melihat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simulasi</a:t>
            </a:r>
            <a:r>
              <a:rPr lang="en-US"/>
              <a:t> </a:t>
            </a:r>
            <a:r>
              <a:rPr lang="en-US" err="1"/>
              <a:t>awal</a:t>
            </a:r>
            <a:r>
              <a:rPr lang="en-US"/>
              <a:t>, </a:t>
            </a:r>
            <a:r>
              <a:rPr lang="en-US" err="1"/>
              <a:t>reaktor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i="1"/>
              <a:t>runaway</a:t>
            </a:r>
            <a:r>
              <a:rPr lang="en-US"/>
              <a:t> pada </a:t>
            </a:r>
            <a:r>
              <a:rPr lang="en-US" err="1"/>
              <a:t>rasio</a:t>
            </a:r>
            <a:r>
              <a:rPr lang="en-US"/>
              <a:t> recycle </a:t>
            </a:r>
            <a:r>
              <a:rPr lang="en-US" err="1"/>
              <a:t>disekitar</a:t>
            </a:r>
            <a:r>
              <a:rPr lang="en-US"/>
              <a:t> 3 dan 4.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788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1762811"/>
            <a:ext cx="10716124" cy="87669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LHSV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1, 1/3 dan 1/6 jam</a:t>
            </a:r>
            <a:r>
              <a:rPr lang="en-US" baseline="30000"/>
              <a:t>-1</a:t>
            </a:r>
            <a:r>
              <a:rPr lang="en-US"/>
              <a:t>. </a:t>
            </a:r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operasi</a:t>
            </a:r>
            <a:r>
              <a:rPr lang="en-US"/>
              <a:t> yang </a:t>
            </a:r>
            <a:r>
              <a:rPr lang="en-US" err="1"/>
              <a:t>ada</a:t>
            </a:r>
            <a:r>
              <a:rPr lang="en-US"/>
              <a:t> di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1, 3 dan 6 jam. 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2A512-DB3F-4936-A862-D62C5859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5790"/>
              </p:ext>
            </p:extLst>
          </p:nvPr>
        </p:nvGraphicFramePr>
        <p:xfrm>
          <a:off x="4172945" y="3605543"/>
          <a:ext cx="4178788" cy="2389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184">
                  <a:extLst>
                    <a:ext uri="{9D8B030D-6E8A-4147-A177-3AD203B41FA5}">
                      <a16:colId xmlns:a16="http://schemas.microsoft.com/office/drawing/2014/main" val="1926345242"/>
                    </a:ext>
                  </a:extLst>
                </a:gridCol>
                <a:gridCol w="1672527">
                  <a:extLst>
                    <a:ext uri="{9D8B030D-6E8A-4147-A177-3AD203B41FA5}">
                      <a16:colId xmlns:a16="http://schemas.microsoft.com/office/drawing/2014/main" val="2826573276"/>
                    </a:ext>
                  </a:extLst>
                </a:gridCol>
                <a:gridCol w="1793077">
                  <a:extLst>
                    <a:ext uri="{9D8B030D-6E8A-4147-A177-3AD203B41FA5}">
                      <a16:colId xmlns:a16="http://schemas.microsoft.com/office/drawing/2014/main" val="1604573427"/>
                    </a:ext>
                  </a:extLst>
                </a:gridCol>
              </a:tblGrid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Indeks Keasaman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76236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Asam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r>
                        <a:rPr lang="en-US" sz="1400" err="1">
                          <a:effectLst/>
                        </a:rPr>
                        <a:t>Laurat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906040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896913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4499117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747079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19,0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58895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96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53BCE9-EDB4-43D1-A2E7-210393BD897B}"/>
              </a:ext>
            </a:extLst>
          </p:cNvPr>
          <p:cNvSpPr/>
          <p:nvPr/>
        </p:nvSpPr>
        <p:spPr>
          <a:xfrm>
            <a:off x="3559703" y="3006044"/>
            <a:ext cx="5072593" cy="52025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..             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429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420004" y="1135379"/>
            <a:ext cx="5094676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Mekanisme</a:t>
            </a:r>
            <a:r>
              <a:rPr lang="en-US" sz="2000">
                <a:solidFill>
                  <a:schemeClr val="bg1"/>
                </a:solidFill>
              </a:rPr>
              <a:t> HDO di </a:t>
            </a:r>
            <a:r>
              <a:rPr lang="en-US" sz="2000" err="1">
                <a:solidFill>
                  <a:schemeClr val="bg1"/>
                </a:solidFill>
              </a:rPr>
              <a:t>katalis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/SAPO-11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E17AF3-F977-486D-910A-188058FC4FB0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506F-6113-4FB7-8EE1-037BB0E6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3" y="2084223"/>
            <a:ext cx="10156633" cy="17713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EA13F-26E5-4BF8-9F09-756C6C084C84}"/>
              </a:ext>
            </a:extLst>
          </p:cNvPr>
          <p:cNvSpPr/>
          <p:nvPr/>
        </p:nvSpPr>
        <p:spPr>
          <a:xfrm>
            <a:off x="2651631" y="4363668"/>
            <a:ext cx="7321928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24.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/SAPO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BD2EA-AE6B-46AC-BB4D-16A093017BF6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Chen. 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(2015). DOI : </a:t>
            </a:r>
            <a:r>
              <a:rPr lang="en-ID" sz="1200" b="0" i="0" u="sng">
                <a:solidFill>
                  <a:srgbClr val="E9711C"/>
                </a:solidFill>
                <a:effectLst/>
                <a:latin typeface="NexusSans"/>
                <a:hlinkClick r:id="rId3" tooltip="Persistent link using digital object identifier"/>
              </a:rPr>
              <a:t>https://doi.org/10.1016/j.apcatb.2015.03.011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52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7F7ABC-8754-487D-9F7F-F15141723507}"/>
              </a:ext>
            </a:extLst>
          </p:cNvPr>
          <p:cNvSpPr/>
          <p:nvPr/>
        </p:nvSpPr>
        <p:spPr>
          <a:xfrm>
            <a:off x="0" y="214520"/>
            <a:ext cx="2460311" cy="513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761"/>
            <a:ext cx="2460311" cy="229451"/>
          </a:xfrm>
        </p:spPr>
        <p:txBody>
          <a:bodyPr/>
          <a:lstStyle/>
          <a:p>
            <a:r>
              <a:rPr lang="en-US" sz="2000" err="1">
                <a:solidFill>
                  <a:schemeClr val="bg1"/>
                </a:solidFill>
              </a:rPr>
              <a:t>Tahapan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Pemodelan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866336"/>
            <a:ext cx="3234890" cy="528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96018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Penulisan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Program dan Simulasi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15E52-4568-4356-BA0A-76942C45D2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65"/>
          <a:stretch/>
        </p:blipFill>
        <p:spPr bwMode="auto">
          <a:xfrm>
            <a:off x="4746097" y="1536298"/>
            <a:ext cx="3439960" cy="44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0609B-43CB-4431-9CD9-C1F7FB0532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8" b="1"/>
          <a:stretch/>
        </p:blipFill>
        <p:spPr bwMode="auto">
          <a:xfrm>
            <a:off x="8407206" y="2005023"/>
            <a:ext cx="3178152" cy="4246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99F67-6A32-499A-B579-D34C8958129E}"/>
              </a:ext>
            </a:extLst>
          </p:cNvPr>
          <p:cNvSpPr txBox="1"/>
          <p:nvPr/>
        </p:nvSpPr>
        <p:spPr>
          <a:xfrm>
            <a:off x="6244713" y="5976372"/>
            <a:ext cx="414687" cy="415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B60BE-6486-481F-BD16-5B2F047CAE91}"/>
              </a:ext>
            </a:extLst>
          </p:cNvPr>
          <p:cNvSpPr/>
          <p:nvPr/>
        </p:nvSpPr>
        <p:spPr>
          <a:xfrm>
            <a:off x="6244713" y="5976372"/>
            <a:ext cx="414688" cy="41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E6ED3-7199-4BE2-8EB0-4D931654F663}"/>
              </a:ext>
            </a:extLst>
          </p:cNvPr>
          <p:cNvSpPr txBox="1"/>
          <p:nvPr/>
        </p:nvSpPr>
        <p:spPr>
          <a:xfrm>
            <a:off x="9765063" y="1604913"/>
            <a:ext cx="400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779A1-D8AA-4313-AE3E-3B77AD6287C1}"/>
              </a:ext>
            </a:extLst>
          </p:cNvPr>
          <p:cNvSpPr/>
          <p:nvPr/>
        </p:nvSpPr>
        <p:spPr>
          <a:xfrm>
            <a:off x="9765062" y="1604913"/>
            <a:ext cx="400627" cy="4001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750F3B-C83F-4170-A06E-81E09A9EBFEB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89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Kerja</a:t>
            </a:r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4EE6C1C-35B2-4FDF-9ED8-69BD50E450DC}"/>
              </a:ext>
            </a:extLst>
          </p:cNvPr>
          <p:cNvGraphicFramePr>
            <a:graphicFrameLocks noGrp="1"/>
          </p:cNvGraphicFramePr>
          <p:nvPr/>
        </p:nvGraphicFramePr>
        <p:xfrm>
          <a:off x="2362677" y="2040612"/>
          <a:ext cx="7466645" cy="3869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5934">
                  <a:extLst>
                    <a:ext uri="{9D8B030D-6E8A-4147-A177-3AD203B41FA5}">
                      <a16:colId xmlns:a16="http://schemas.microsoft.com/office/drawing/2014/main" val="751614286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3522517763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306001685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414888354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1689130715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0770017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423211771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4066913501"/>
                    </a:ext>
                  </a:extLst>
                </a:gridCol>
                <a:gridCol w="312828">
                  <a:extLst>
                    <a:ext uri="{9D8B030D-6E8A-4147-A177-3AD203B41FA5}">
                      <a16:colId xmlns:a16="http://schemas.microsoft.com/office/drawing/2014/main" val="4050110307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5353938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122257102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7003943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436266176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794613958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091059304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2568890451"/>
                    </a:ext>
                  </a:extLst>
                </a:gridCol>
              </a:tblGrid>
              <a:tr h="27097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err="1">
                          <a:effectLst/>
                        </a:rPr>
                        <a:t>Kegiatan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1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Waktu (minggu)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5336"/>
                  </a:ext>
                </a:extLst>
              </a:tr>
              <a:tr h="24841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55484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Instalasi software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33851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Pengumpulan data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962446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Pengolahan data dan pemodelan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43940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Mempelajari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7370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program pada python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27826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Pengujian program dan model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46702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Perlakuan variasi variabel bebas pada simulasi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615192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Pengecekan ulang hasil simulasi &amp; modifikasi program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0525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laporan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7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F6E1C4-5A26-4F89-8142-FC96B48A1B02}"/>
              </a:ext>
            </a:extLst>
          </p:cNvPr>
          <p:cNvSpPr txBox="1"/>
          <p:nvPr/>
        </p:nvSpPr>
        <p:spPr>
          <a:xfrm>
            <a:off x="2362677" y="1638318"/>
            <a:ext cx="40990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18. 	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Jadwal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id-ID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492C94-613C-4DEA-AF02-0550BA65A5CB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7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26336" y="3814007"/>
            <a:ext cx="10366504" cy="2229130"/>
            <a:chOff x="641074" y="3933059"/>
            <a:chExt cx="6254240" cy="2014553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D0BF2-1840-4CAC-8B6A-3170E1BFE294}"/>
              </a:ext>
            </a:extLst>
          </p:cNvPr>
          <p:cNvSpPr txBox="1"/>
          <p:nvPr/>
        </p:nvSpPr>
        <p:spPr>
          <a:xfrm>
            <a:off x="1211155" y="5514169"/>
            <a:ext cx="2148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err="1">
                <a:solidFill>
                  <a:schemeClr val="accent1"/>
                </a:solidFill>
              </a:rPr>
              <a:t>Minyak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sawit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jagung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endParaRPr lang="en-US" altLang="ko-KR" sz="14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08B3A-B6E5-4825-89A7-72FD71505F09}"/>
              </a:ext>
            </a:extLst>
          </p:cNvPr>
          <p:cNvSpPr txBox="1"/>
          <p:nvPr/>
        </p:nvSpPr>
        <p:spPr>
          <a:xfrm>
            <a:off x="3750036" y="5123917"/>
            <a:ext cx="21956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jelantah</a:t>
            </a:r>
            <a:r>
              <a:rPr lang="en-US" altLang="ko-KR" sz="1400">
                <a:solidFill>
                  <a:schemeClr val="accent2"/>
                </a:solidFill>
              </a:rPr>
              <a:t>, </a:t>
            </a:r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jarak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79216-3864-4B30-B36C-62B399823AFC}"/>
              </a:ext>
            </a:extLst>
          </p:cNvPr>
          <p:cNvSpPr txBox="1"/>
          <p:nvPr/>
        </p:nvSpPr>
        <p:spPr>
          <a:xfrm>
            <a:off x="6378898" y="4869886"/>
            <a:ext cx="2288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Alga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D38DE-7B52-4CEF-847E-F16B270CE2B6}"/>
              </a:ext>
            </a:extLst>
          </p:cNvPr>
          <p:cNvSpPr txBox="1"/>
          <p:nvPr/>
        </p:nvSpPr>
        <p:spPr>
          <a:xfrm>
            <a:off x="9043006" y="4319475"/>
            <a:ext cx="224983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Gas CO &amp; H</a:t>
            </a:r>
            <a:r>
              <a:rPr lang="en-US" altLang="ko-KR" sz="1400" baseline="-25000">
                <a:solidFill>
                  <a:schemeClr val="accent4"/>
                </a:solidFill>
              </a:rPr>
              <a:t>2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cahaya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matahari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organisme</a:t>
            </a:r>
            <a:r>
              <a:rPr lang="en-US" altLang="ko-KR" sz="1400">
                <a:solidFill>
                  <a:schemeClr val="accent4"/>
                </a:solidFill>
              </a:rPr>
              <a:t> yang </a:t>
            </a:r>
            <a:r>
              <a:rPr lang="en-US" altLang="ko-KR" sz="1400" err="1">
                <a:solidFill>
                  <a:schemeClr val="accent4"/>
                </a:solidFill>
              </a:rPr>
              <a:t>gennya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dimodifikasi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>
            <a:cxnSpLocks/>
          </p:cNvCxnSpPr>
          <p:nvPr/>
        </p:nvCxnSpPr>
        <p:spPr>
          <a:xfrm flipV="1">
            <a:off x="1016974" y="2283305"/>
            <a:ext cx="22728" cy="2998776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>
            <a:cxnSpLocks/>
          </p:cNvCxnSpPr>
          <p:nvPr/>
        </p:nvCxnSpPr>
        <p:spPr>
          <a:xfrm flipV="1">
            <a:off x="3611806" y="1931659"/>
            <a:ext cx="11362" cy="3008186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>
            <a:cxnSpLocks/>
          </p:cNvCxnSpPr>
          <p:nvPr/>
        </p:nvCxnSpPr>
        <p:spPr>
          <a:xfrm flipV="1">
            <a:off x="6232648" y="1554098"/>
            <a:ext cx="30480" cy="2979942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>
            <a:cxnSpLocks/>
          </p:cNvCxnSpPr>
          <p:nvPr/>
        </p:nvCxnSpPr>
        <p:spPr>
          <a:xfrm flipV="1">
            <a:off x="8886832" y="1187524"/>
            <a:ext cx="0" cy="297994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120665" y="2337002"/>
            <a:ext cx="2357642" cy="2705916"/>
            <a:chOff x="4974898" y="1792796"/>
            <a:chExt cx="1447173" cy="8486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74898" y="1960927"/>
              <a:ext cx="1447173" cy="6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edible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murah</a:t>
              </a:r>
              <a:r>
                <a:rPr lang="en-US" altLang="ko-KR" sz="1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altLang="ko-KR" sz="1500" b="1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sustainable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tanah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air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86456" y="1792796"/>
              <a:ext cx="1374974" cy="10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688823" y="1899613"/>
            <a:ext cx="2427766" cy="2902709"/>
            <a:chOff x="4896770" y="1779338"/>
            <a:chExt cx="1453426" cy="9241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896770" y="1939185"/>
              <a:ext cx="1453426" cy="76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non-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yaitu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energi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waste biomass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murah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komposisinya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bervariasi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jelantah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05393" y="1779338"/>
              <a:ext cx="1374974" cy="10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6319853" y="1611712"/>
            <a:ext cx="2358369" cy="2885591"/>
            <a:chOff x="4944618" y="1743178"/>
            <a:chExt cx="1416285" cy="13490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44618" y="1969894"/>
              <a:ext cx="1409570" cy="112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Alga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memerlukan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luas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belum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feasible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secara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sampai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saat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masalah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budidaya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pemanenan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ekstraksi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efisien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85929" y="1743178"/>
              <a:ext cx="1374974" cy="15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8973654" y="1234763"/>
            <a:ext cx="2389764" cy="2752218"/>
            <a:chOff x="4958851" y="1593338"/>
            <a:chExt cx="1416817" cy="147167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58851" y="1904758"/>
              <a:ext cx="1416817" cy="1160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organisme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dimodifikasi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makhluk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hidup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lebih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ramah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lingkungan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biayanya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mahal,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membutuhkan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teknologi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tinggi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peralatan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canggih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5000694" y="1593338"/>
              <a:ext cx="1374974" cy="18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0235742B-17C6-4EAF-9249-71C473D0A77E}"/>
              </a:ext>
            </a:extLst>
          </p:cNvPr>
          <p:cNvSpPr/>
          <p:nvPr/>
        </p:nvSpPr>
        <p:spPr>
          <a:xfrm>
            <a:off x="3175246" y="22215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JENIS UMPAN BIOAVTUR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6454DCF-20C8-4FA0-A2E1-6679B075C6B0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71CFE-05D8-425F-8825-ECB6AF4C98FB}"/>
              </a:ext>
            </a:extLst>
          </p:cNvPr>
          <p:cNvSpPr/>
          <p:nvPr/>
        </p:nvSpPr>
        <p:spPr>
          <a:xfrm>
            <a:off x="499458" y="6231456"/>
            <a:ext cx="11085899" cy="472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: Doliente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US" sz="1200" i="1">
                <a:solidFill>
                  <a:schemeClr val="tx1"/>
                </a:solidFill>
              </a:rPr>
              <a:t>Frontiers in Energy Research</a:t>
            </a:r>
            <a:r>
              <a:rPr lang="en-US" sz="1200">
                <a:solidFill>
                  <a:schemeClr val="tx1"/>
                </a:solidFill>
              </a:rPr>
              <a:t>, 8(July), 1–38.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91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78CE1-AED1-435E-B728-9CFE5E6752A9}"/>
              </a:ext>
            </a:extLst>
          </p:cNvPr>
          <p:cNvSpPr/>
          <p:nvPr/>
        </p:nvSpPr>
        <p:spPr>
          <a:xfrm>
            <a:off x="751642" y="998812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Proses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oleokimia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seperti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hidroproses</a:t>
            </a:r>
            <a:r>
              <a:rPr lang="en-US">
                <a:solidFill>
                  <a:schemeClr val="tx1"/>
                </a:solidFill>
              </a:rPr>
              <a:t> lipid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minyak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nabati</a:t>
            </a:r>
            <a:r>
              <a:rPr lang="en-US">
                <a:solidFill>
                  <a:schemeClr val="tx1"/>
                </a:solidFill>
              </a:rPr>
              <a:t>. </a:t>
            </a:r>
            <a:r>
              <a:rPr lang="en-US" err="1">
                <a:solidFill>
                  <a:schemeClr val="tx1"/>
                </a:solidFill>
              </a:rPr>
              <a:t>Sampai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tahun</a:t>
            </a:r>
            <a:r>
              <a:rPr lang="en-US">
                <a:solidFill>
                  <a:schemeClr val="tx1"/>
                </a:solidFill>
              </a:rPr>
              <a:t> 2020, HEFA </a:t>
            </a:r>
            <a:r>
              <a:rPr lang="en-US" err="1">
                <a:solidFill>
                  <a:schemeClr val="tx1"/>
                </a:solidFill>
              </a:rPr>
              <a:t>satu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satunya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rute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bioavtur</a:t>
            </a:r>
            <a:r>
              <a:rPr lang="en-US">
                <a:solidFill>
                  <a:schemeClr val="tx1"/>
                </a:solidFill>
              </a:rPr>
              <a:t> yang </a:t>
            </a:r>
            <a:r>
              <a:rPr lang="en-US" err="1">
                <a:solidFill>
                  <a:schemeClr val="tx1"/>
                </a:solidFill>
              </a:rPr>
              <a:t>diimplementasikan</a:t>
            </a:r>
            <a:r>
              <a:rPr lang="en-US">
                <a:solidFill>
                  <a:schemeClr val="tx1"/>
                </a:solidFill>
              </a:rPr>
              <a:t> pada </a:t>
            </a:r>
            <a:r>
              <a:rPr lang="en-US" err="1">
                <a:solidFill>
                  <a:schemeClr val="tx1"/>
                </a:solidFill>
              </a:rPr>
              <a:t>skala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industri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FBB43-2C8E-47A5-A961-10BC5D20FE81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HEFA (</a:t>
            </a:r>
            <a:r>
              <a:rPr lang="en-US" i="1" err="1">
                <a:solidFill>
                  <a:schemeClr val="tx1"/>
                </a:solidFill>
              </a:rPr>
              <a:t>hydroprocessed</a:t>
            </a:r>
            <a:r>
              <a:rPr lang="en-US" i="1">
                <a:solidFill>
                  <a:schemeClr val="tx1"/>
                </a:solidFill>
              </a:rPr>
              <a:t> esters and fatty acids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8946B-F835-425D-8CD1-097424F85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5559" y="1827043"/>
            <a:ext cx="7040879" cy="39163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3A73F1-50EE-4576-BF43-CAD934ACD14F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1. Proses HEFA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2A9B03-9E68-49CC-8555-C9727E65AA0E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840F85-D74A-4704-9201-1AC6A813C150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A6886-9A1A-4095-8C0B-036134376199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3467-0A12-4E48-8B2D-62F1BD585052}"/>
              </a:ext>
            </a:extLst>
          </p:cNvPr>
          <p:cNvSpPr/>
          <p:nvPr/>
        </p:nvSpPr>
        <p:spPr>
          <a:xfrm>
            <a:off x="3499484" y="3503656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1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432A8-63EA-4DA3-9E14-5D6FDA66AFE3}"/>
              </a:ext>
            </a:extLst>
          </p:cNvPr>
          <p:cNvSpPr/>
          <p:nvPr/>
        </p:nvSpPr>
        <p:spPr>
          <a:xfrm>
            <a:off x="7487018" y="2557383"/>
            <a:ext cx="2024628" cy="824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FA09D-1E33-4337-A917-5DF064039EC3}"/>
              </a:ext>
            </a:extLst>
          </p:cNvPr>
          <p:cNvSpPr/>
          <p:nvPr/>
        </p:nvSpPr>
        <p:spPr>
          <a:xfrm>
            <a:off x="9616438" y="284116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4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70CE8-F736-4163-9BE2-9755FE0A5E14}"/>
              </a:ext>
            </a:extLst>
          </p:cNvPr>
          <p:cNvSpPr/>
          <p:nvPr/>
        </p:nvSpPr>
        <p:spPr>
          <a:xfrm>
            <a:off x="4932884" y="350558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2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0C07A-BCC8-4FA3-B024-031BCE50229E}"/>
              </a:ext>
            </a:extLst>
          </p:cNvPr>
          <p:cNvSpPr/>
          <p:nvPr/>
        </p:nvSpPr>
        <p:spPr>
          <a:xfrm>
            <a:off x="6693167" y="3503382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3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F3FF6-015D-4B76-84A6-0558866CCFBD}"/>
              </a:ext>
            </a:extLst>
          </p:cNvPr>
          <p:cNvSpPr/>
          <p:nvPr/>
        </p:nvSpPr>
        <p:spPr>
          <a:xfrm>
            <a:off x="9016753" y="3897674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5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78CA9-9544-4F82-84CA-F226970172C1}"/>
              </a:ext>
            </a:extLst>
          </p:cNvPr>
          <p:cNvSpPr/>
          <p:nvPr/>
        </p:nvSpPr>
        <p:spPr>
          <a:xfrm>
            <a:off x="9016753" y="4833615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6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41EA-4677-4806-A163-EC1B91A66BF1}"/>
              </a:ext>
            </a:extLst>
          </p:cNvPr>
          <p:cNvSpPr/>
          <p:nvPr/>
        </p:nvSpPr>
        <p:spPr>
          <a:xfrm>
            <a:off x="8058360" y="4804699"/>
            <a:ext cx="736847" cy="370615"/>
          </a:xfrm>
          <a:prstGeom prst="rect">
            <a:avLst/>
          </a:prstGeom>
          <a:solidFill>
            <a:srgbClr val="F3F3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endParaRPr lang="en-ID" sz="8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7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037D454E-6B88-41CA-BCD1-AF0DE6CB6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1051417"/>
            <a:ext cx="4758723" cy="1499278"/>
          </a:xfrm>
          <a:prstGeom prst="rect">
            <a:avLst/>
          </a:prstGeom>
        </p:spPr>
      </p:pic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7923543" y="1805521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9096741" y="1585699"/>
            <a:ext cx="2013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8448051" y="144337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2"/>
                </a:solidFill>
              </a:rPr>
              <a:t>A</a:t>
            </a:r>
            <a:endParaRPr lang="ko-KR" altLang="en-US" sz="2000" b="1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7932264" y="54607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9096741" y="2679644"/>
            <a:ext cx="22296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Dekarboksilasi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8437050" y="270072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</a:t>
            </a:r>
            <a:endParaRPr lang="ko-KR" altLang="en-US" sz="2000" b="1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7935450" y="3033587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9084836" y="3869864"/>
            <a:ext cx="24007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Hidrodekarbonilasi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8425144" y="390064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4"/>
                </a:solidFill>
              </a:rPr>
              <a:t>C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7923543" y="4264748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9120864" y="5065860"/>
            <a:ext cx="27168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Hidrodeoksigenasi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(HDO)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8445319" y="509663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</a:rPr>
              <a:t>D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 rot="18624381">
            <a:off x="1041332" y="1496492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 rot="2975619">
              <a:off x="1900180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 rot="18522316">
            <a:off x="1037249" y="2807431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 rot="3077684"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 rot="18625380">
            <a:off x="1037247" y="4006814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 rot="2974620"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 rot="18534663">
            <a:off x="1032612" y="5125637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 rot="3065337"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 flipH="1">
            <a:off x="7695580" y="1496492"/>
            <a:ext cx="74341" cy="50219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EFA850-A124-4FAC-9807-A85D59DADB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1831373" y="2700728"/>
            <a:ext cx="5214729" cy="31349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1EFE91-EBD0-455C-BE6F-AD3D42299062}"/>
              </a:ext>
            </a:extLst>
          </p:cNvPr>
          <p:cNvSpPr txBox="1"/>
          <p:nvPr/>
        </p:nvSpPr>
        <p:spPr>
          <a:xfrm>
            <a:off x="1109929" y="6062232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Skema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umum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trigliserida</a:t>
            </a:r>
            <a:r>
              <a:rPr lang="en-US" sz="14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[1]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1B1FE-9B2F-40B0-A26D-F40CB0905B7B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ACF8B-3EB1-4F08-9520-BA26C3DCFF53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Sotelo-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Boyas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R., Trejo-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Zarraga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F., dan Jesus Hernandez-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Loyo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F. de (2012):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Hydroconversion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of Triglycerides into Green Liquid Fuels,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Hydrogenation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0358AB-F76A-4A6E-B7DC-C4FA7CAE8BBF}"/>
              </a:ext>
            </a:extLst>
          </p:cNvPr>
          <p:cNvSpPr/>
          <p:nvPr/>
        </p:nvSpPr>
        <p:spPr>
          <a:xfrm>
            <a:off x="3175246" y="1450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HIDROGENASI &amp; DEOKSIGENASI</a:t>
            </a:r>
            <a:endParaRPr lang="en-ID" sz="25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0533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5" ma:contentTypeDescription="Create a new document." ma:contentTypeScope="" ma:versionID="4a6c5362b690132bee29faf0730ed3da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a08c075559a6485d22f66b8063b403d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E22FD4-560E-4563-8AE0-37439EACD1B8}">
  <ds:schemaRefs>
    <ds:schemaRef ds:uri="81eb2423-cff3-4869-9df2-2c7b9f016c9b"/>
    <ds:schemaRef ds:uri="916f8b08-8ec7-411b-865e-38356593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D9E7FE-DF26-47CE-922F-E789E2084C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8947DE-3915-4BFE-9811-112962F43F37}">
  <ds:schemaRefs>
    <ds:schemaRef ds:uri="81eb2423-cff3-4869-9df2-2c7b9f016c9b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916f8b08-8ec7-411b-865e-383565933381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6438</Words>
  <Application>Microsoft Office PowerPoint</Application>
  <PresentationFormat>Widescreen</PresentationFormat>
  <Paragraphs>1281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NexusSans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pramaandrisi@gmail.com</cp:lastModifiedBy>
  <cp:revision>2</cp:revision>
  <dcterms:created xsi:type="dcterms:W3CDTF">2020-01-20T05:08:25Z</dcterms:created>
  <dcterms:modified xsi:type="dcterms:W3CDTF">2022-06-07T14:42:59Z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0x010100997EC4AFCC39E149AA1ABBAEEC458E2F</vt:lpwstr>
  </property>
</Properties>
</file>